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5" r:id="rId2"/>
    <p:sldMasterId id="2147483697" r:id="rId3"/>
  </p:sldMasterIdLst>
  <p:notesMasterIdLst>
    <p:notesMasterId r:id="rId28"/>
  </p:notesMasterIdLst>
  <p:sldIdLst>
    <p:sldId id="302" r:id="rId4"/>
    <p:sldId id="305" r:id="rId5"/>
    <p:sldId id="310" r:id="rId6"/>
    <p:sldId id="311" r:id="rId7"/>
    <p:sldId id="300" r:id="rId8"/>
    <p:sldId id="296" r:id="rId9"/>
    <p:sldId id="358" r:id="rId10"/>
    <p:sldId id="359" r:id="rId11"/>
    <p:sldId id="289" r:id="rId12"/>
    <p:sldId id="299" r:id="rId13"/>
    <p:sldId id="306" r:id="rId14"/>
    <p:sldId id="309" r:id="rId15"/>
    <p:sldId id="297" r:id="rId16"/>
    <p:sldId id="308" r:id="rId17"/>
    <p:sldId id="295" r:id="rId18"/>
    <p:sldId id="281" r:id="rId19"/>
    <p:sldId id="282" r:id="rId20"/>
    <p:sldId id="273" r:id="rId21"/>
    <p:sldId id="293" r:id="rId22"/>
    <p:sldId id="276" r:id="rId23"/>
    <p:sldId id="294" r:id="rId24"/>
    <p:sldId id="280" r:id="rId25"/>
    <p:sldId id="292" r:id="rId26"/>
    <p:sldId id="339" r:id="rId27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8C37"/>
    <a:srgbClr val="967A4C"/>
    <a:srgbClr val="846C43"/>
    <a:srgbClr val="1913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763"/>
    <p:restoredTop sz="94658"/>
  </p:normalViewPr>
  <p:slideViewPr>
    <p:cSldViewPr snapToGrid="0" snapToObjects="1" showGuides="1">
      <p:cViewPr>
        <p:scale>
          <a:sx n="75" d="100"/>
          <a:sy n="75" d="100"/>
        </p:scale>
        <p:origin x="-725" y="-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7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9FA81-AB15-455B-845C-9C81A0DB05E6}" type="datetimeFigureOut">
              <a:rPr lang="zh-TW" altLang="en-US" smtClean="0"/>
              <a:t>2017/10/31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66561-BA58-4133-A3D3-C7DE86D80C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8052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66561-BA58-4133-A3D3-C7DE86D80C36}" type="slidenum">
              <a:rPr lang="zh-TW" altLang="en-US" smtClean="0">
                <a:solidFill>
                  <a:prstClr val="black"/>
                </a:solidFill>
              </a:rPr>
              <a:pPr/>
              <a:t>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44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https://actives.fashionguide.com.tw/new/2017/08_survey/august_survey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66561-BA58-4133-A3D3-C7DE86D80C36}" type="slidenum">
              <a:rPr lang="zh-TW" altLang="en-US" smtClean="0">
                <a:solidFill>
                  <a:prstClr val="black"/>
                </a:solidFill>
              </a:rPr>
              <a:pPr/>
              <a:t>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44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66561-BA58-4133-A3D3-C7DE86D80C36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9422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66561-BA58-4133-A3D3-C7DE86D80C36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2148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05FEF0C-ADF7-4684-BAD5-624D058052F8}" type="slidenum">
              <a:rPr lang="en-US" altLang="zh-TW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24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27651" name="矩形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矩形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675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BDE0-4D7B-9447-8B7B-E63C4E6AB048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1DED-3D7C-154B-A04F-E197B2681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49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BDE0-4D7B-9447-8B7B-E63C4E6AB048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1DED-3D7C-154B-A04F-E197B2681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BDE0-4D7B-9447-8B7B-E63C4E6AB048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1DED-3D7C-154B-A04F-E197B2681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45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224BF-AACB-48C8-95A1-05EE0908929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34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636D5-FAA8-43A9-BE55-A608660AF638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30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EACB1-2EE0-454D-9845-63A5A8590F6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275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3DE19-27EE-4B81-BC61-B06448953EC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27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EF6EA-401E-4A87-9B0D-0F84763AA4E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30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CF11F-D4E4-40AA-BF74-DE27F6F114B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931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BDCFE-1354-469F-9247-0B19BCC3354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16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C4789-BE55-4CB5-8386-1B9AB1339EC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34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BDE0-4D7B-9447-8B7B-E63C4E6AB048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1DED-3D7C-154B-A04F-E197B2681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87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8DCF5-DC9A-4B2F-AB2E-31862563B3E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00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75D4A-C58B-4ED8-B3C0-94F5E09AADE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15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1B399-464A-470D-AEA3-F5717A33DA8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90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大標題與副標題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58231" y="1084957"/>
            <a:ext cx="6027539" cy="1674317"/>
          </a:xfrm>
          <a:prstGeom prst="rect">
            <a:avLst/>
          </a:prstGeom>
        </p:spPr>
        <p:txBody>
          <a:bodyPr anchor="b"/>
          <a:lstStyle>
            <a:lvl1pPr>
              <a:defRPr sz="53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58231" y="2812852"/>
            <a:ext cx="6027539" cy="80367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85725" algn="ctr">
              <a:spcBef>
                <a:spcPts val="0"/>
              </a:spcBef>
              <a:buClrTx/>
              <a:buSzTx/>
              <a:buNone/>
              <a:defRPr sz="2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171450" algn="ctr">
              <a:spcBef>
                <a:spcPts val="0"/>
              </a:spcBef>
              <a:buClrTx/>
              <a:buSzTx/>
              <a:buNone/>
              <a:defRPr sz="2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257175" algn="ctr">
              <a:spcBef>
                <a:spcPts val="0"/>
              </a:spcBef>
              <a:buClrTx/>
              <a:buSzTx/>
              <a:buNone/>
              <a:defRPr sz="2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342900" algn="ctr">
              <a:spcBef>
                <a:spcPts val="0"/>
              </a:spcBef>
              <a:buClrTx/>
              <a:buSzTx/>
              <a:buNone/>
              <a:defRPr sz="2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05123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2510489" y="401836"/>
            <a:ext cx="4125516" cy="2920008"/>
          </a:xfrm>
          <a:prstGeom prst="rect">
            <a:avLst/>
          </a:prstGeom>
          <a:ln w="9525">
            <a:round/>
          </a:ln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558231" y="3382119"/>
            <a:ext cx="6027539" cy="937617"/>
          </a:xfrm>
          <a:prstGeom prst="rect">
            <a:avLst/>
          </a:prstGeom>
        </p:spPr>
        <p:txBody>
          <a:bodyPr/>
          <a:lstStyle>
            <a:lvl1pPr>
              <a:defRPr sz="5300"/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58231" y="4313039"/>
            <a:ext cx="6027539" cy="43532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85725" algn="ctr">
              <a:spcBef>
                <a:spcPts val="0"/>
              </a:spcBef>
              <a:buClrTx/>
              <a:buSzTx/>
              <a:buNone/>
              <a:defRPr sz="2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171450" algn="ctr">
              <a:spcBef>
                <a:spcPts val="0"/>
              </a:spcBef>
              <a:buClrTx/>
              <a:buSzTx/>
              <a:buNone/>
              <a:defRPr sz="2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257175" algn="ctr">
              <a:spcBef>
                <a:spcPts val="0"/>
              </a:spcBef>
              <a:buClrTx/>
              <a:buSzTx/>
              <a:buNone/>
              <a:defRPr sz="2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342900" algn="ctr">
              <a:spcBef>
                <a:spcPts val="0"/>
              </a:spcBef>
              <a:buClrTx/>
              <a:buSzTx/>
              <a:buNone/>
              <a:defRPr sz="2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71698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中央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558231" y="1734592"/>
            <a:ext cx="6027539" cy="1674317"/>
          </a:xfrm>
          <a:prstGeom prst="rect">
            <a:avLst/>
          </a:prstGeom>
        </p:spPr>
        <p:txBody>
          <a:bodyPr/>
          <a:lstStyle>
            <a:lvl1pPr>
              <a:defRPr sz="5300"/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40780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直式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quarter" idx="13"/>
          </p:nvPr>
        </p:nvSpPr>
        <p:spPr>
          <a:xfrm>
            <a:off x="4960441" y="1098352"/>
            <a:ext cx="2210098" cy="2946797"/>
          </a:xfrm>
          <a:prstGeom prst="rect">
            <a:avLst/>
          </a:prstGeom>
          <a:ln w="9525">
            <a:round/>
          </a:ln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430983" y="776883"/>
            <a:ext cx="3147715" cy="1955602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30983" y="2792760"/>
            <a:ext cx="3147715" cy="170780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85725" algn="ctr">
              <a:spcBef>
                <a:spcPts val="0"/>
              </a:spcBef>
              <a:buClrTx/>
              <a:buSzTx/>
              <a:buNone/>
              <a:defRPr sz="2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171450" algn="ctr">
              <a:spcBef>
                <a:spcPts val="0"/>
              </a:spcBef>
              <a:buClrTx/>
              <a:buSzTx/>
              <a:buNone/>
              <a:defRPr sz="2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257175" algn="ctr">
              <a:spcBef>
                <a:spcPts val="0"/>
              </a:spcBef>
              <a:buClrTx/>
              <a:buSzTx/>
              <a:buNone/>
              <a:defRPr sz="2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342900" algn="ctr">
              <a:spcBef>
                <a:spcPts val="0"/>
              </a:spcBef>
              <a:buClrTx/>
              <a:buSzTx/>
              <a:buNone/>
              <a:defRPr sz="2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049151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4254736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558231" y="1473398"/>
            <a:ext cx="6027539" cy="301377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91405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4960441" y="1513582"/>
            <a:ext cx="2210098" cy="2946797"/>
          </a:xfrm>
          <a:prstGeom prst="rect">
            <a:avLst/>
          </a:prstGeom>
          <a:ln w="9525">
            <a:round/>
          </a:ln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58230" y="1473398"/>
            <a:ext cx="3013770" cy="3013770"/>
          </a:xfrm>
          <a:prstGeom prst="rect">
            <a:avLst/>
          </a:prstGeom>
        </p:spPr>
        <p:txBody>
          <a:bodyPr/>
          <a:lstStyle>
            <a:lvl1pPr marL="192520" indent="-192520">
              <a:spcBef>
                <a:spcPts val="1725"/>
              </a:spcBef>
              <a:buClrTx/>
              <a:defRPr sz="1700"/>
            </a:lvl1pPr>
            <a:lvl2pPr marL="330633" indent="-192520">
              <a:spcBef>
                <a:spcPts val="1725"/>
              </a:spcBef>
              <a:buClrTx/>
              <a:defRPr sz="1700"/>
            </a:lvl2pPr>
            <a:lvl3pPr marL="468745" indent="-192520">
              <a:spcBef>
                <a:spcPts val="1725"/>
              </a:spcBef>
              <a:buClrTx/>
              <a:defRPr sz="1700"/>
            </a:lvl3pPr>
            <a:lvl4pPr marL="606858" indent="-192520">
              <a:spcBef>
                <a:spcPts val="1725"/>
              </a:spcBef>
              <a:buClrTx/>
              <a:defRPr sz="1700"/>
            </a:lvl4pPr>
            <a:lvl5pPr marL="744970" indent="-192520">
              <a:spcBef>
                <a:spcPts val="1725"/>
              </a:spcBef>
              <a:buClrTx/>
              <a:defRPr sz="1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900263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BDE0-4D7B-9447-8B7B-E63C4E6AB048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1DED-3D7C-154B-A04F-E197B2681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45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755140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5502920" y="2263675"/>
            <a:ext cx="1781473" cy="2431108"/>
          </a:xfrm>
          <a:prstGeom prst="rect">
            <a:avLst/>
          </a:prstGeom>
          <a:ln w="9525">
            <a:round/>
          </a:ln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5504166" y="440535"/>
            <a:ext cx="1781473" cy="1339454"/>
          </a:xfrm>
          <a:prstGeom prst="rect">
            <a:avLst/>
          </a:prstGeom>
          <a:ln w="9525">
            <a:round/>
          </a:ln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1852910" y="442019"/>
            <a:ext cx="3134321" cy="4252764"/>
          </a:xfrm>
          <a:prstGeom prst="rect">
            <a:avLst/>
          </a:prstGeom>
          <a:ln w="9525">
            <a:round/>
          </a:ln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929885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王大明"/>
          <p:cNvSpPr txBox="1">
            <a:spLocks noGrp="1"/>
          </p:cNvSpPr>
          <p:nvPr>
            <p:ph type="body" sz="quarter" idx="13"/>
          </p:nvPr>
        </p:nvSpPr>
        <p:spPr>
          <a:xfrm>
            <a:off x="1812727" y="3345812"/>
            <a:ext cx="5518547" cy="30032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342900">
              <a:spcBef>
                <a:spcPts val="0"/>
              </a:spcBef>
              <a:buClrTx/>
              <a:buSzTx/>
              <a:buNone/>
              <a:tabLst>
                <a:tab pos="481013" algn="l"/>
              </a:tabLst>
              <a:defRPr sz="1600" i="1"/>
            </a:lvl1pPr>
          </a:lstStyle>
          <a:p>
            <a:pPr defTabSz="914400"/>
            <a:r>
              <a:t>–王大明</a:t>
            </a:r>
          </a:p>
        </p:txBody>
      </p:sp>
      <p:sp>
        <p:nvSpPr>
          <p:cNvPr id="94" name="「在此輸入名言語錄。」"/>
          <p:cNvSpPr txBox="1">
            <a:spLocks noGrp="1"/>
          </p:cNvSpPr>
          <p:nvPr>
            <p:ph type="body" sz="quarter" idx="14"/>
          </p:nvPr>
        </p:nvSpPr>
        <p:spPr>
          <a:xfrm>
            <a:off x="1812727" y="2242473"/>
            <a:ext cx="5518547" cy="37726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342900">
              <a:spcBef>
                <a:spcPts val="1238"/>
              </a:spcBef>
              <a:buClrTx/>
              <a:buSzTx/>
              <a:buNone/>
              <a:tabLst>
                <a:tab pos="481013" algn="l"/>
              </a:tabLst>
              <a:defRPr/>
            </a:lvl1pPr>
          </a:lstStyle>
          <a:p>
            <a:pPr defTabSz="914400"/>
            <a:r>
              <a:t>「在此輸入名言語錄。」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482884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1143000" y="0"/>
            <a:ext cx="6858000" cy="5143500"/>
          </a:xfrm>
          <a:prstGeom prst="rect">
            <a:avLst/>
          </a:prstGeom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188906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9309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BDE0-4D7B-9447-8B7B-E63C4E6AB048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1DED-3D7C-154B-A04F-E197B2681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37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BDE0-4D7B-9447-8B7B-E63C4E6AB048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1DED-3D7C-154B-A04F-E197B2681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17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BDE0-4D7B-9447-8B7B-E63C4E6AB048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1DED-3D7C-154B-A04F-E197B2681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9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BDE0-4D7B-9447-8B7B-E63C4E6AB048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1DED-3D7C-154B-A04F-E197B2681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58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BDE0-4D7B-9447-8B7B-E63C4E6AB048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1DED-3D7C-154B-A04F-E197B2681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11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BDE0-4D7B-9447-8B7B-E63C4E6AB048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1DED-3D7C-154B-A04F-E197B2681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41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8BDE0-4D7B-9447-8B7B-E63C4E6AB048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A1DED-3D7C-154B-A04F-E197B2681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0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  <a:ea typeface="新細明體" pitchFamily="18" charset="-12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charset="0"/>
                <a:ea typeface="新細明體" pitchFamily="18" charset="-12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charset="0"/>
                <a:ea typeface="新細明體" pitchFamily="18" charset="-12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66F9CE2-21A9-421A-B17C-2068DFB7C1C8}" type="slidenum">
              <a:rPr kumimoji="1" lang="en-US" altLang="zh-TW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4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558231" y="663029"/>
            <a:ext cx="6027539" cy="3817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558231" y="274588"/>
            <a:ext cx="6027539" cy="1004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5840" y="4882306"/>
            <a:ext cx="225623" cy="223378"/>
          </a:xfrm>
          <a:prstGeom prst="rect">
            <a:avLst/>
          </a:prstGeom>
          <a:ln w="12700">
            <a:miter lim="400000"/>
          </a:ln>
        </p:spPr>
        <p:txBody>
          <a:bodyPr wrap="none" lIns="26789" tIns="26789" rIns="26789" bIns="26789">
            <a:spAutoFit/>
          </a:bodyPr>
          <a:lstStyle>
            <a:lvl1pPr>
              <a:defRPr sz="1100"/>
            </a:lvl1pPr>
          </a:lstStyle>
          <a:p>
            <a:pPr algn="ctr" defTabSz="308074" hangingPunct="0"/>
            <a:fld id="{86CB4B4D-7CA3-9044-876B-883B54F8677D}" type="slidenum">
              <a:rPr kern="0">
                <a:solidFill>
                  <a:srgbClr val="515151"/>
                </a:solidFill>
                <a:sym typeface="Cochin"/>
              </a:rPr>
              <a:pPr algn="ctr" defTabSz="308074" hangingPunct="0"/>
              <a:t>‹#›</a:t>
            </a:fld>
            <a:endParaRPr kern="0">
              <a:solidFill>
                <a:srgbClr val="515151"/>
              </a:solidFill>
              <a:sym typeface="Cochin"/>
            </a:endParaRPr>
          </a:p>
        </p:txBody>
      </p:sp>
    </p:spTree>
    <p:extLst>
      <p:ext uri="{BB962C8B-B14F-4D97-AF65-F5344CB8AC3E}">
        <p14:creationId xmlns:p14="http://schemas.microsoft.com/office/powerpoint/2010/main" val="198910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xStyles>
    <p:titleStyle>
      <a:lvl1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1pPr>
      <a:lvl2pPr marL="0" marR="0" indent="85725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2pPr>
      <a:lvl3pPr marL="0" marR="0" indent="17145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3pPr>
      <a:lvl4pPr marL="0" marR="0" indent="257175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4pPr>
      <a:lvl5pPr marL="0" marR="0" indent="34290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5pPr>
      <a:lvl6pPr marL="0" marR="0" indent="428625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6pPr>
      <a:lvl7pPr marL="0" marR="0" indent="51435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7pPr>
      <a:lvl8pPr marL="0" marR="0" indent="600075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8pPr>
      <a:lvl9pPr marL="0" marR="0" indent="68580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9pPr>
    </p:titleStyle>
    <p:bodyStyle>
      <a:lvl1pPr marL="226695" marR="0" indent="-226695" algn="l" defTabSz="308074" rtl="0" latinLnBrk="0">
        <a:lnSpc>
          <a:spcPct val="100000"/>
        </a:lnSpc>
        <a:spcBef>
          <a:spcPts val="21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1pPr>
      <a:lvl2pPr marL="388620" marR="0" indent="-226695" algn="l" defTabSz="308074" rtl="0" latinLnBrk="0">
        <a:lnSpc>
          <a:spcPct val="100000"/>
        </a:lnSpc>
        <a:spcBef>
          <a:spcPts val="21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2pPr>
      <a:lvl3pPr marL="550545" marR="0" indent="-226695" algn="l" defTabSz="308074" rtl="0" latinLnBrk="0">
        <a:lnSpc>
          <a:spcPct val="100000"/>
        </a:lnSpc>
        <a:spcBef>
          <a:spcPts val="21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3pPr>
      <a:lvl4pPr marL="712470" marR="0" indent="-226695" algn="l" defTabSz="308074" rtl="0" latinLnBrk="0">
        <a:lnSpc>
          <a:spcPct val="100000"/>
        </a:lnSpc>
        <a:spcBef>
          <a:spcPts val="21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4pPr>
      <a:lvl5pPr marL="874395" marR="0" indent="-226695" algn="l" defTabSz="308074" rtl="0" latinLnBrk="0">
        <a:lnSpc>
          <a:spcPct val="100000"/>
        </a:lnSpc>
        <a:spcBef>
          <a:spcPts val="21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5pPr>
      <a:lvl6pPr marL="1036320" marR="0" indent="-226695" algn="l" defTabSz="308074" rtl="0" latinLnBrk="0">
        <a:lnSpc>
          <a:spcPct val="100000"/>
        </a:lnSpc>
        <a:spcBef>
          <a:spcPts val="21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6pPr>
      <a:lvl7pPr marL="1198245" marR="0" indent="-226695" algn="l" defTabSz="308074" rtl="0" latinLnBrk="0">
        <a:lnSpc>
          <a:spcPct val="100000"/>
        </a:lnSpc>
        <a:spcBef>
          <a:spcPts val="21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7pPr>
      <a:lvl8pPr marL="1360170" marR="0" indent="-226695" algn="l" defTabSz="308074" rtl="0" latinLnBrk="0">
        <a:lnSpc>
          <a:spcPct val="100000"/>
        </a:lnSpc>
        <a:spcBef>
          <a:spcPts val="21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8pPr>
      <a:lvl9pPr marL="1522095" marR="0" indent="-226695" algn="l" defTabSz="308074" rtl="0" latinLnBrk="0">
        <a:lnSpc>
          <a:spcPct val="100000"/>
        </a:lnSpc>
        <a:spcBef>
          <a:spcPts val="21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9pPr>
    </p:bodyStyle>
    <p:otherStyle>
      <a:lvl1pPr marL="0" marR="0" indent="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1pPr>
      <a:lvl2pPr marL="0" marR="0" indent="85725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2pPr>
      <a:lvl3pPr marL="0" marR="0" indent="17145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3pPr>
      <a:lvl4pPr marL="0" marR="0" indent="257175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4pPr>
      <a:lvl5pPr marL="0" marR="0" indent="34290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5pPr>
      <a:lvl6pPr marL="0" marR="0" indent="428625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6pPr>
      <a:lvl7pPr marL="0" marR="0" indent="51435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7pPr>
      <a:lvl8pPr marL="0" marR="0" indent="600075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8pPr>
      <a:lvl9pPr marL="0" marR="0" indent="685800" algn="ctr" defTabSz="30807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6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7" b="15997"/>
          <a:stretch/>
        </p:blipFill>
        <p:spPr>
          <a:xfrm flipH="1">
            <a:off x="3640" y="0"/>
            <a:ext cx="9140360" cy="4733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455900"/>
            <a:ext cx="9144000" cy="1531942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46C43"/>
              </a:solidFill>
            </a:endParaRP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610" y="1311073"/>
            <a:ext cx="5308654" cy="1821596"/>
          </a:xfrm>
          <a:prstGeom prst="rect">
            <a:avLst/>
          </a:prstGeom>
        </p:spPr>
      </p:pic>
      <p:pic>
        <p:nvPicPr>
          <p:cNvPr id="7" name="image1.png" descr="Untitled-2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33925"/>
            <a:ext cx="9144000" cy="4541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7373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7" b="15997"/>
          <a:stretch/>
        </p:blipFill>
        <p:spPr>
          <a:xfrm flipH="1">
            <a:off x="3640" y="0"/>
            <a:ext cx="9140360" cy="4733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78571" y="-1140"/>
            <a:ext cx="4765428" cy="4743230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46C43"/>
              </a:solidFill>
            </a:endParaRPr>
          </a:p>
        </p:txBody>
      </p:sp>
      <p:pic>
        <p:nvPicPr>
          <p:cNvPr id="11" name="image1.png" descr="Untitled-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707035"/>
            <a:ext cx="9144000" cy="45415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/>
          <p:cNvSpPr/>
          <p:nvPr/>
        </p:nvSpPr>
        <p:spPr>
          <a:xfrm>
            <a:off x="4698751" y="744244"/>
            <a:ext cx="417854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i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獎項</a:t>
            </a:r>
            <a:endParaRPr lang="en-US" altLang="zh-TW" sz="2000" b="1" i="1" dirty="0">
              <a:solidFill>
                <a:srgbClr val="967A4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altLang="zh-TW" sz="20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NT$40,000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現金、獎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座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個及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張美安台灣大會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門票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NT$30,000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等值莫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蒂膚</a:t>
            </a:r>
            <a:r>
              <a:rPr lang="en-US" altLang="zh-TW" sz="2000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產品、獎座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張美安台灣大會門票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NT$20,000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等值莫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蒂膚</a:t>
            </a:r>
            <a:r>
              <a:rPr lang="en-US" altLang="zh-TW" sz="2000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產品、獎座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張美安台灣大會門票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/>
            <a:endParaRPr lang="en-US" altLang="zh-TW" sz="20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FB</a:t>
            </a:r>
            <a:r>
              <a:rPr lang="zh-TW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人氣</a:t>
            </a:r>
            <a:r>
              <a:rPr lang="zh-TW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</a:t>
            </a:r>
            <a:r>
              <a:rPr lang="zh-TW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r>
              <a:rPr lang="zh-TW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NT$5,000</a:t>
            </a:r>
            <a:r>
              <a:rPr lang="zh-TW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等值莫</a:t>
            </a:r>
            <a:r>
              <a:rPr lang="zh-TW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蒂膚</a:t>
            </a:r>
            <a:r>
              <a:rPr lang="en-US" altLang="zh-TW" sz="2000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endParaRPr lang="zh-TW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61010" y="75060"/>
            <a:ext cx="4944940" cy="810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莫蒂膚</a:t>
            </a:r>
            <a:r>
              <a:rPr lang="en-US" altLang="zh-TW" sz="2400" b="1" i="1" baseline="30000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r>
              <a:rPr lang="en-US" altLang="zh-TW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30</a:t>
            </a:r>
            <a:r>
              <a:rPr lang="zh-TW" altLang="en-US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天</a:t>
            </a:r>
            <a:r>
              <a:rPr lang="en-US" altLang="zh-TW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-30</a:t>
            </a:r>
            <a:r>
              <a:rPr lang="zh-TW" altLang="en-US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妝銷售競賽</a:t>
            </a:r>
            <a:endParaRPr lang="en-US" altLang="zh-TW" sz="2400" b="1" i="1" dirty="0" smtClean="0">
              <a:solidFill>
                <a:srgbClr val="967A4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7" r="1"/>
          <a:stretch/>
        </p:blipFill>
        <p:spPr>
          <a:xfrm>
            <a:off x="-1" y="527491"/>
            <a:ext cx="4378572" cy="381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0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1.png" descr="Untitled-2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707035"/>
            <a:ext cx="9144000" cy="454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7" b="15997"/>
          <a:stretch/>
        </p:blipFill>
        <p:spPr>
          <a:xfrm flipH="1">
            <a:off x="3640" y="0"/>
            <a:ext cx="9140360" cy="4733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78571" y="-1140"/>
            <a:ext cx="4765428" cy="4743230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46C4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8751" y="850977"/>
            <a:ext cx="4207124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zh-TW" sz="2200" b="1" i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</a:t>
            </a:r>
            <a:r>
              <a:rPr lang="zh-TW" altLang="zh-TW" sz="2200" b="1" i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期間</a:t>
            </a:r>
            <a:r>
              <a:rPr lang="en-US" altLang="zh-TW" sz="2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2017.10.28-2017.11.15</a:t>
            </a:r>
            <a:endParaRPr lang="zh-TW" altLang="zh-TW" sz="2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zh-TW" sz="2200" b="1" i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競賽</a:t>
            </a:r>
            <a:r>
              <a:rPr lang="zh-TW" altLang="zh-TW" sz="2200" b="1" i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期間</a:t>
            </a:r>
            <a:r>
              <a:rPr lang="en-US" altLang="zh-TW" sz="2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2017.12.11-2018.03.11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200" b="1" i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資格</a:t>
            </a:r>
            <a:r>
              <a:rPr lang="en-US" altLang="zh-TW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zh-TW" sz="2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參賽者</a:t>
            </a:r>
            <a:r>
              <a:rPr lang="zh-CN" altLang="zh-TW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</a:t>
            </a:r>
            <a:r>
              <a:rPr lang="zh-CN" altLang="zh-TW" sz="2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sz="2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美安公司的獨立</a:t>
            </a:r>
            <a:r>
              <a:rPr lang="zh-CN" altLang="zh-TW" sz="2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CN" altLang="zh-TW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</a:t>
            </a:r>
            <a:r>
              <a:rPr lang="en-US" altLang="zh-TW" sz="2200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CN" altLang="zh-TW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</a:t>
            </a:r>
            <a:endParaRPr lang="zh-TW" altLang="zh-TW" sz="2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61010" y="-3522"/>
            <a:ext cx="4944940" cy="810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zh-TW" altLang="en-US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莫蒂膚</a:t>
            </a:r>
            <a:r>
              <a:rPr lang="en-US" altLang="zh-TW" sz="2400" b="1" i="1" baseline="30000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r>
              <a:rPr lang="en-US" altLang="zh-TW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30</a:t>
            </a:r>
            <a:r>
              <a:rPr lang="zh-TW" altLang="en-US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天</a:t>
            </a:r>
            <a:r>
              <a:rPr lang="en-US" altLang="zh-TW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-30</a:t>
            </a:r>
            <a:r>
              <a:rPr lang="zh-TW" altLang="en-US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妝銷售競賽</a:t>
            </a:r>
            <a:endParaRPr lang="en-US" sz="2400" b="1" i="1" dirty="0">
              <a:solidFill>
                <a:srgbClr val="967A4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7" r="1"/>
          <a:stretch/>
        </p:blipFill>
        <p:spPr>
          <a:xfrm>
            <a:off x="-1" y="527491"/>
            <a:ext cx="4378572" cy="381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7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7" b="15997"/>
          <a:stretch/>
        </p:blipFill>
        <p:spPr>
          <a:xfrm flipH="1">
            <a:off x="3640" y="0"/>
            <a:ext cx="9140360" cy="4733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78571" y="-1140"/>
            <a:ext cx="4765428" cy="4743230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46C43"/>
              </a:solidFill>
            </a:endParaRPr>
          </a:p>
        </p:txBody>
      </p:sp>
      <p:pic>
        <p:nvPicPr>
          <p:cNvPr id="10" name="image1.png" descr="Untitled-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707035"/>
            <a:ext cx="9144000" cy="45415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/>
          <p:cNvSpPr/>
          <p:nvPr/>
        </p:nvSpPr>
        <p:spPr>
          <a:xfrm>
            <a:off x="4637209" y="763664"/>
            <a:ext cx="42071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參加辦法：</a:t>
            </a:r>
            <a:endParaRPr lang="zh-TW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buFont typeface="+mj-lt"/>
              <a:buAutoNum type="arabicPeriod"/>
            </a:pPr>
            <a:endParaRPr lang="en-US" altLang="zh-TW" sz="24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至少購買</a:t>
            </a:r>
            <a:r>
              <a:rPr lang="en-US" altLang="zh-TW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莫</a:t>
            </a:r>
            <a:r>
              <a:rPr lang="zh-TW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蒂膚</a:t>
            </a:r>
            <a:r>
              <a:rPr lang="en-US" altLang="zh-TW" sz="2400" baseline="30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粉妍眼彩</a:t>
            </a:r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TW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設立參賽臉書專用相簿，並設定為公開。</a:t>
            </a:r>
          </a:p>
          <a:p>
            <a:pPr marL="342900" lvl="0" indent="-342900">
              <a:buFont typeface="+mj-lt"/>
              <a:buAutoNum type="arabicPeriod"/>
            </a:pPr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線上登錄</a:t>
            </a:r>
            <a:endParaRPr lang="en-US" altLang="zh-TW" sz="24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</a:t>
            </a:r>
            <a:r>
              <a:rPr lang="zh-TW" altLang="en-US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至少</a:t>
            </a:r>
            <a:r>
              <a:rPr lang="en-US" altLang="zh-TW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粧</a:t>
            </a:r>
            <a:r>
              <a:rPr lang="zh-TW" altLang="en-US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並加註</a:t>
            </a:r>
            <a:r>
              <a:rPr lang="en-US" altLang="zh-TW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en-US" altLang="zh-TW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hashtag</a:t>
            </a:r>
            <a:endParaRPr lang="zh-TW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61010" y="-3522"/>
            <a:ext cx="4944940" cy="810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zh-TW" altLang="en-US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莫蒂膚</a:t>
            </a:r>
            <a:r>
              <a:rPr lang="en-US" altLang="zh-TW" sz="2400" b="1" i="1" baseline="30000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r>
              <a:rPr lang="en-US" altLang="zh-TW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30</a:t>
            </a:r>
            <a:r>
              <a:rPr lang="zh-TW" altLang="en-US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天</a:t>
            </a:r>
            <a:r>
              <a:rPr lang="en-US" altLang="zh-TW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-30</a:t>
            </a:r>
            <a:r>
              <a:rPr lang="zh-TW" altLang="en-US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妝銷售競賽</a:t>
            </a:r>
            <a:endParaRPr lang="en-US" sz="2400" b="1" i="1" dirty="0">
              <a:solidFill>
                <a:srgbClr val="967A4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7" r="1"/>
          <a:stretch/>
        </p:blipFill>
        <p:spPr>
          <a:xfrm>
            <a:off x="-1" y="527491"/>
            <a:ext cx="4378572" cy="381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0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7" b="15997"/>
          <a:stretch/>
        </p:blipFill>
        <p:spPr>
          <a:xfrm flipH="1">
            <a:off x="3640" y="0"/>
            <a:ext cx="9140360" cy="4733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78571" y="-1140"/>
            <a:ext cx="4765428" cy="4743230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46C4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8751" y="822402"/>
            <a:ext cx="42071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評分標準</a:t>
            </a:r>
            <a:r>
              <a:rPr lang="zh-TW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zh-TW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lvl="0" indent="-180975">
              <a:buFont typeface="Arial" panose="020B0604020202020204" pitchFamily="34" charset="0"/>
              <a:buChar char="•"/>
            </a:pPr>
            <a:r>
              <a:rPr lang="zh-TW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彩妝品</a:t>
            </a:r>
            <a:r>
              <a:rPr lang="zh-TW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1BV</a:t>
            </a:r>
            <a:r>
              <a:rPr lang="zh-TW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可得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</a:t>
            </a:r>
            <a:endParaRPr lang="zh-TW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lvl="0" indent="-180975">
              <a:buFont typeface="Arial" panose="020B0604020202020204" pitchFamily="34" charset="0"/>
              <a:buChar char="•"/>
            </a:pPr>
            <a:r>
              <a:rPr lang="zh-TW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</a:t>
            </a:r>
            <a:r>
              <a:rPr lang="zh-TW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美安護膚產品，每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1BV</a:t>
            </a:r>
            <a:r>
              <a:rPr lang="zh-TW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可得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點。</a:t>
            </a:r>
          </a:p>
          <a:p>
            <a:pPr marL="180975" lvl="0" indent="-180975">
              <a:buFont typeface="Arial" panose="020B0604020202020204" pitchFamily="34" charset="0"/>
              <a:buChar char="•"/>
            </a:pPr>
            <a:r>
              <a:rPr lang="zh-TW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招募</a:t>
            </a:r>
            <a:r>
              <a:rPr lang="zh-TW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主修莫蒂膚</a:t>
            </a:r>
            <a:r>
              <a:rPr lang="en-US" altLang="zh-TW" sz="2000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新人（須購買莫蒂膚</a:t>
            </a:r>
            <a:r>
              <a:rPr lang="en-US" altLang="zh-TW" sz="2000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新人快速啟動</a:t>
            </a:r>
            <a:r>
              <a:rPr lang="zh-TW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組合）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人，可得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250</a:t>
            </a:r>
            <a:r>
              <a:rPr lang="zh-TW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</a:t>
            </a:r>
            <a:r>
              <a:rPr lang="zh-TW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lvl="0" indent="-180975">
              <a:buFont typeface="Arial" panose="020B0604020202020204" pitchFamily="34" charset="0"/>
              <a:buChar char="•"/>
            </a:pPr>
            <a:endParaRPr lang="en-US" altLang="zh-TW" sz="20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lvl="0" indent="-180975">
              <a:buFont typeface="Arial" panose="020B0604020202020204" pitchFamily="34" charset="0"/>
              <a:buChar char="•"/>
            </a:pPr>
            <a:r>
              <a:rPr lang="zh-TW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獲得</a:t>
            </a:r>
            <a:r>
              <a:rPr lang="zh-TW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點數最多前三名者，贏得</a:t>
            </a:r>
            <a:r>
              <a:rPr lang="zh-TW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競賽</a:t>
            </a:r>
            <a:endParaRPr lang="zh-TW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61010" y="-3522"/>
            <a:ext cx="4944940" cy="810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zh-TW" altLang="en-US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莫蒂膚</a:t>
            </a:r>
            <a:r>
              <a:rPr lang="en-US" altLang="zh-TW" sz="2400" b="1" i="1" baseline="30000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r>
              <a:rPr lang="en-US" altLang="zh-TW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30</a:t>
            </a:r>
            <a:r>
              <a:rPr lang="zh-TW" altLang="en-US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天</a:t>
            </a:r>
            <a:r>
              <a:rPr lang="en-US" altLang="zh-TW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-30</a:t>
            </a:r>
            <a:r>
              <a:rPr lang="zh-TW" altLang="en-US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妝銷售競賽</a:t>
            </a:r>
            <a:endParaRPr lang="en-US" sz="2400" b="1" i="1" dirty="0">
              <a:solidFill>
                <a:srgbClr val="967A4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pic>
        <p:nvPicPr>
          <p:cNvPr id="10" name="image1.png" descr="Untitled-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707035"/>
            <a:ext cx="9144000" cy="454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7" r="1"/>
          <a:stretch/>
        </p:blipFill>
        <p:spPr>
          <a:xfrm>
            <a:off x="-1" y="527491"/>
            <a:ext cx="4378572" cy="381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7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1.png" descr="Untitled-2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707035"/>
            <a:ext cx="9144000" cy="454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7" b="15997"/>
          <a:stretch/>
        </p:blipFill>
        <p:spPr>
          <a:xfrm flipH="1">
            <a:off x="3640" y="0"/>
            <a:ext cx="9140360" cy="4733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78571" y="-1140"/>
            <a:ext cx="4765428" cy="4743230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846C4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8751" y="812877"/>
            <a:ext cx="42071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FB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人氣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</a:t>
            </a:r>
            <a:r>
              <a:rPr lang="zh-TW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zh-TW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lvl="0" indent="-180975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競賽積分前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名者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，可從已完成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個粧內挑出一個參加人氣獎選拔。</a:t>
            </a:r>
          </a:p>
          <a:p>
            <a:pPr marL="180975" lvl="0" indent="-180975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名參賽者接受公司設定的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FB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專頁投票。票數最多前兩名贏得獎項。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61010" y="-3522"/>
            <a:ext cx="4944940" cy="810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zh-TW" altLang="en-US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莫蒂膚</a:t>
            </a:r>
            <a:r>
              <a:rPr lang="en-US" altLang="zh-TW" sz="2400" b="1" i="1" baseline="30000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r>
              <a:rPr lang="en-US" altLang="zh-TW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30</a:t>
            </a:r>
            <a:r>
              <a:rPr lang="zh-TW" altLang="en-US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天</a:t>
            </a:r>
            <a:r>
              <a:rPr lang="en-US" altLang="zh-TW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-30</a:t>
            </a:r>
            <a:r>
              <a:rPr lang="zh-TW" altLang="en-US" sz="24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妝銷售競賽</a:t>
            </a:r>
            <a:endParaRPr lang="en-US" sz="2400" b="1" i="1" dirty="0">
              <a:solidFill>
                <a:srgbClr val="967A4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7" r="1"/>
          <a:stretch/>
        </p:blipFill>
        <p:spPr>
          <a:xfrm>
            <a:off x="-1" y="527491"/>
            <a:ext cx="4378572" cy="381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7" b="15997"/>
          <a:stretch/>
        </p:blipFill>
        <p:spPr>
          <a:xfrm flipH="1">
            <a:off x="3640" y="0"/>
            <a:ext cx="9140360" cy="4733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455900"/>
            <a:ext cx="9144000" cy="1531942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46C4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1569" y="2987842"/>
            <a:ext cx="6589168" cy="731919"/>
          </a:xfrm>
        </p:spPr>
        <p:txBody>
          <a:bodyPr>
            <a:normAutofit/>
          </a:bodyPr>
          <a:lstStyle/>
          <a:p>
            <a:r>
              <a:rPr lang="zh-TW" altLang="en-US" sz="2800" b="1" dirty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莫蒂膚</a:t>
            </a:r>
            <a:r>
              <a:rPr lang="en-US" altLang="zh-TW" sz="2800" b="1" baseline="30000" dirty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r>
              <a:rPr lang="en-US" altLang="zh-TW" sz="2800" b="1" dirty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 </a:t>
            </a:r>
            <a:r>
              <a:rPr lang="zh-TW" altLang="en-US" sz="2800" b="1" dirty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新品介紹</a:t>
            </a:r>
            <a:endParaRPr lang="en-US" sz="2800" b="1" dirty="0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410" y="1531411"/>
            <a:ext cx="5308654" cy="1366197"/>
          </a:xfrm>
          <a:prstGeom prst="rect">
            <a:avLst/>
          </a:prstGeom>
        </p:spPr>
      </p:pic>
      <p:pic>
        <p:nvPicPr>
          <p:cNvPr id="7" name="image1.png" descr="Untitled-2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707035"/>
            <a:ext cx="9144000" cy="4541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779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7" b="15997"/>
          <a:stretch/>
        </p:blipFill>
        <p:spPr>
          <a:xfrm flipH="1">
            <a:off x="3640" y="0"/>
            <a:ext cx="9140360" cy="4733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78571" y="-1140"/>
            <a:ext cx="4765428" cy="4743230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46C4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9849" y="1101769"/>
            <a:ext cx="5349678" cy="1102519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zh-TW" altLang="en-US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莫蒂膚</a:t>
            </a:r>
            <a:r>
              <a:rPr lang="en-US" altLang="zh-TW" sz="3200" b="1" i="1" baseline="30000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r>
              <a:rPr lang="zh-TW" altLang="en-US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亮顏蜜粉</a:t>
            </a:r>
            <a:r>
              <a:rPr lang="en-US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lang="en-US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endParaRPr lang="en-US" sz="3200" b="1" i="1" dirty="0">
              <a:solidFill>
                <a:srgbClr val="A28C3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9850" y="2407105"/>
            <a:ext cx="41521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令人為之瘋狂的莫蒂膚</a:t>
            </a:r>
            <a:r>
              <a:rPr lang="en-US" altLang="zh-TW" sz="20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®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亮顏蜜粉新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色，新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款黃色調適用任何膚色，可遮蓋黑眼圈及修飾泛紅的肌膚表面。</a:t>
            </a:r>
            <a:endParaRPr 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50" y="739410"/>
            <a:ext cx="2834646" cy="283464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718316" y="3360855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T345MLFP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718316" y="3621681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黃色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4592871" y="3780550"/>
            <a:ext cx="5624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超連鎖</a:t>
            </a:r>
            <a:r>
              <a:rPr lang="en-US" altLang="zh-TW" b="1" i="1" baseline="30000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®</a:t>
            </a:r>
            <a:r>
              <a:rPr lang="zh-TW" alt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成本價</a:t>
            </a:r>
            <a:r>
              <a:rPr lang="en-US" altLang="zh-TW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 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altLang="zh-TW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625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建議零售價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altLang="zh-TW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875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BV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altLang="zh-TW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12</a:t>
            </a:r>
            <a:endParaRPr lang="en-US" sz="2800" b="1" i="1" dirty="0">
              <a:solidFill>
                <a:srgbClr val="A28C3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pic>
        <p:nvPicPr>
          <p:cNvPr id="15" name="image1.png" descr="Untitled-2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707035"/>
            <a:ext cx="9144000" cy="4541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657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7" b="15997"/>
          <a:stretch/>
        </p:blipFill>
        <p:spPr>
          <a:xfrm flipH="1">
            <a:off x="3640" y="0"/>
            <a:ext cx="9140360" cy="4733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91555" y="-32220"/>
            <a:ext cx="4952445" cy="4743230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46C4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026" y="697072"/>
            <a:ext cx="5349678" cy="1102519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zh-TW" altLang="en-US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</a:t>
            </a:r>
            <a:r>
              <a:rPr lang="zh-TW" altLang="en-US" sz="3200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蒂膚</a:t>
            </a:r>
            <a:r>
              <a:rPr lang="en-US" altLang="zh-TW" sz="3200" b="1" i="1" baseline="30000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r>
              <a:rPr lang="en-US" altLang="zh-TW" sz="3200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 </a:t>
            </a:r>
            <a:r>
              <a:rPr lang="en-US" altLang="zh-TW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lang="en-US" altLang="zh-TW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en-US" altLang="zh-TW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HD</a:t>
            </a:r>
            <a:r>
              <a:rPr lang="zh-TW" altLang="en-US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無瑕</a:t>
            </a:r>
            <a:r>
              <a:rPr lang="zh-TW" altLang="en-US" sz="3200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定妝蜜粉</a:t>
            </a:r>
            <a:r>
              <a:rPr lang="zh-TW" altLang="en-US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餅</a:t>
            </a:r>
            <a:endParaRPr lang="en-US" sz="3200" b="1" i="1" dirty="0">
              <a:solidFill>
                <a:srgbClr val="A28C37"/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89026" y="1734429"/>
            <a:ext cx="40072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半透明的定妝蜜粉，透過柔光及折光效果美化膚色，為肌膚帶來自然無瑕的細緻妝容。輕盈薄透的配方，給肌膚增添薄紗柔霧感，減少肌膚泛油光、遮蓋瑕疵，打造柔美、光滑的粉霧妝感。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7" y="922072"/>
            <a:ext cx="2834646" cy="283464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430317" y="3803949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T360HDP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4516671" y="3780550"/>
            <a:ext cx="5624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超連鎖</a:t>
            </a:r>
            <a:r>
              <a:rPr lang="en-US" altLang="zh-TW" b="1" i="1" baseline="30000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®</a:t>
            </a:r>
            <a:r>
              <a:rPr lang="zh-TW" alt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成本價</a:t>
            </a:r>
            <a:r>
              <a:rPr lang="en-US" altLang="zh-TW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 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altLang="zh-TW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740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建議零售價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altLang="zh-TW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1,035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BV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altLang="zh-TW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16</a:t>
            </a:r>
            <a:endParaRPr lang="en-US" sz="2800" b="1" i="1" dirty="0">
              <a:solidFill>
                <a:srgbClr val="A28C3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pic>
        <p:nvPicPr>
          <p:cNvPr id="13" name="image1.png" descr="Untitled-2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707035"/>
            <a:ext cx="9144000" cy="4541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8229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7" b="15997"/>
          <a:stretch/>
        </p:blipFill>
        <p:spPr>
          <a:xfrm flipH="1">
            <a:off x="3640" y="0"/>
            <a:ext cx="9140360" cy="4733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11053" y="-1140"/>
            <a:ext cx="4932947" cy="4743230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46C4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14212" y="539846"/>
            <a:ext cx="5349678" cy="1102519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zh-TW" altLang="en-US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</a:t>
            </a:r>
            <a:r>
              <a:rPr lang="zh-TW" altLang="en-US" sz="3200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蒂膚</a:t>
            </a:r>
            <a:r>
              <a:rPr lang="en-US" altLang="zh-TW" sz="3200" b="1" i="1" baseline="30000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br>
              <a:rPr lang="en-US" altLang="zh-TW" sz="3200" b="1" i="1" baseline="30000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zh-TW" altLang="en-US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夢幻</a:t>
            </a:r>
            <a:r>
              <a:rPr lang="zh-TW" altLang="en-US" sz="3200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偶像彩</a:t>
            </a:r>
            <a:r>
              <a:rPr lang="zh-TW" altLang="en-US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盤</a:t>
            </a:r>
            <a:r>
              <a:rPr lang="en-US" sz="3200" dirty="0" smtClean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lang="en-US" sz="3200" dirty="0" smtClean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endParaRPr lang="en-US" sz="3200" dirty="0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4212" y="1769733"/>
            <a:ext cx="42741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一款超性感、充滿現代時尚風格的彩妝組合，含有妝點眼、唇、頰的美麗密碼。莫蒂膚</a:t>
            </a:r>
            <a:r>
              <a:rPr lang="en-US" altLang="zh-TW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夢幻偶像彩盤體現非凡女性的神采魅力，因為您是具有影響力、改變遊戲規則的傳奇人物。霧面及微光不同質感的色調，可隨意完美搭配，一盤在手讓您塑造美麗無限</a:t>
            </a:r>
            <a:r>
              <a:rPr lang="zh-TW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42" y="1130528"/>
            <a:ext cx="3566167" cy="356616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1" y="4409706"/>
            <a:ext cx="4211051" cy="244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TPRESH17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4" y="-285599"/>
            <a:ext cx="2011684" cy="201168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4514212" y="1174826"/>
            <a:ext cx="5349678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i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(1 </a:t>
            </a:r>
            <a:r>
              <a:rPr lang="zh-TW" altLang="en-US" sz="1200" b="1" i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個修容餅</a:t>
            </a:r>
            <a:r>
              <a:rPr lang="en-US" sz="1200" b="1" i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, 1</a:t>
            </a:r>
            <a:r>
              <a:rPr lang="zh-TW" altLang="en-US" sz="1200" b="1" i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個腮紅</a:t>
            </a:r>
            <a:r>
              <a:rPr lang="en-US" sz="1200" b="1" i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, 8</a:t>
            </a:r>
            <a:r>
              <a:rPr lang="zh-TW" altLang="en-US" sz="1200" b="1" i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色眼影</a:t>
            </a:r>
            <a:r>
              <a:rPr lang="en-US" sz="1200" b="1" i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, 4 </a:t>
            </a:r>
            <a:r>
              <a:rPr lang="zh-TW" altLang="en-US" sz="1200" b="1" i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色唇彩</a:t>
            </a:r>
            <a:r>
              <a:rPr lang="en-US" sz="1200" b="1" i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)</a:t>
            </a:r>
            <a:r>
              <a:rPr lang="en-US" sz="3600" dirty="0" smtClean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lang="en-US" sz="3600" dirty="0" smtClean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endParaRPr lang="en-US" sz="3600" dirty="0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3469" y="97505"/>
            <a:ext cx="835200" cy="836187"/>
          </a:xfrm>
          <a:prstGeom prst="ellipse">
            <a:avLst/>
          </a:prstGeom>
          <a:solidFill>
            <a:srgbClr val="846C43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46C43"/>
              </a:solidFill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-103106" y="116432"/>
            <a:ext cx="1308350" cy="895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zh-TW" altLang="en-US" sz="1200" b="1" i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即將</a:t>
            </a:r>
            <a:r>
              <a:rPr lang="zh-TW" altLang="en-US" sz="1200" b="1" i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上市</a:t>
            </a:r>
            <a:r>
              <a:rPr lang="en-US" sz="1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lang="en-US" sz="1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endParaRPr lang="en-US" sz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5" name="Rectangle 6"/>
          <p:cNvSpPr/>
          <p:nvPr/>
        </p:nvSpPr>
        <p:spPr>
          <a:xfrm>
            <a:off x="4516671" y="3780550"/>
            <a:ext cx="5624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超連鎖</a:t>
            </a:r>
            <a:r>
              <a:rPr lang="en-US" altLang="zh-TW" b="1" i="1" baseline="30000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®</a:t>
            </a:r>
            <a:r>
              <a:rPr lang="zh-TW" alt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成本價</a:t>
            </a:r>
            <a:r>
              <a:rPr lang="en-US" altLang="zh-TW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 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altLang="zh-TW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1,210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建議零售價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altLang="zh-TW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1,695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BV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25</a:t>
            </a:r>
            <a:endParaRPr lang="en-US" sz="2800" b="1" i="1" dirty="0">
              <a:solidFill>
                <a:srgbClr val="A28C3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pic>
        <p:nvPicPr>
          <p:cNvPr id="16" name="image1.png" descr="Untitled-2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707035"/>
            <a:ext cx="9144000" cy="4541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1234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7" b="15997"/>
          <a:stretch/>
        </p:blipFill>
        <p:spPr>
          <a:xfrm flipH="1">
            <a:off x="3640" y="0"/>
            <a:ext cx="9140360" cy="4733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9" y="322450"/>
            <a:ext cx="3840488" cy="3840488"/>
          </a:xfrm>
          <a:prstGeom prst="rect">
            <a:avLst/>
          </a:prstGeom>
          <a:effectLst>
            <a:glow rad="381000">
              <a:schemeClr val="bg1">
                <a:alpha val="12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740352" y="-1140"/>
            <a:ext cx="5403648" cy="4743230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46C4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41559" y="339079"/>
            <a:ext cx="5349678" cy="1102519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zh-TW" altLang="en-US" sz="3200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莫蒂膚</a:t>
            </a:r>
            <a:r>
              <a:rPr lang="en-US" altLang="zh-TW" sz="3200" b="1" i="1" baseline="30000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br>
              <a:rPr lang="en-US" altLang="zh-TW" sz="3200" b="1" i="1" baseline="30000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zh-TW" altLang="en-US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巨星光采粉</a:t>
            </a:r>
            <a:r>
              <a:rPr lang="zh-TW" altLang="en-US" sz="3200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底</a:t>
            </a:r>
            <a:r>
              <a:rPr lang="zh-TW" altLang="en-US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液</a:t>
            </a:r>
            <a:endParaRPr lang="en-US" sz="3200" b="1" i="1" dirty="0">
              <a:solidFill>
                <a:srgbClr val="A28C3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9785" y="3813572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T40LF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9785" y="3988672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象牙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色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310120" y="3813572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T42LF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310120" y="3988672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淺米色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494018" y="3813572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T43LF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494018" y="3988672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淺沙色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09785" y="4228140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T45LF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77925" y="4355996"/>
            <a:ext cx="1511752" cy="37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小麥色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310120" y="4228140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T48LF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310120" y="4403240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太妃糖色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494018" y="4228140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T49LF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494018" y="4393715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蜜褐色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33016" y="1360994"/>
            <a:ext cx="46791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一款輕盈亮澤妝感的粉底液，柔滑服貼於肌膚，創造無懈可擊的明亮美肌。此霜狀質地的長效持久配方，延展性佳、易於勻妝，給予肌膚清透、自然的妝感。獨特折光效果使肌膚看起來光滑如絲，完美修飾膚色、隱藏瑕疵，讓肌膚瞬間從內到外透出明亮光澤。創新粉底配方，凝潤一滴，為您點燃青春好光采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。</a:t>
            </a:r>
            <a:endParaRPr 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33469" y="97505"/>
            <a:ext cx="1114916" cy="836187"/>
          </a:xfrm>
          <a:prstGeom prst="ellipse">
            <a:avLst/>
          </a:prstGeom>
          <a:solidFill>
            <a:srgbClr val="846C43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46C43"/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-51050" y="76077"/>
            <a:ext cx="1483954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zh-TW" altLang="en-US" sz="1600" b="1" i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即將</a:t>
            </a:r>
            <a:r>
              <a:rPr lang="zh-TW" altLang="en-US" sz="1600" b="1" i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上市</a:t>
            </a:r>
            <a:r>
              <a:rPr 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endParaRPr lang="en-US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30" name="Rectangle 6"/>
          <p:cNvSpPr/>
          <p:nvPr/>
        </p:nvSpPr>
        <p:spPr>
          <a:xfrm>
            <a:off x="4041561" y="3594298"/>
            <a:ext cx="5624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超連鎖</a:t>
            </a:r>
            <a:r>
              <a:rPr lang="en-US" altLang="zh-TW" b="1" i="1" baseline="30000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®</a:t>
            </a:r>
            <a:r>
              <a:rPr lang="zh-TW" alt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成本價</a:t>
            </a:r>
            <a:r>
              <a:rPr lang="en-US" altLang="zh-TW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 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860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建議零售價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altLang="zh-TW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1,200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BV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altLang="zh-TW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18</a:t>
            </a:r>
            <a:endParaRPr lang="en-US" sz="2800" b="1" i="1" dirty="0">
              <a:solidFill>
                <a:srgbClr val="A28C3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pic>
        <p:nvPicPr>
          <p:cNvPr id="27" name="image1.png" descr="Untitled-2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707035"/>
            <a:ext cx="9144000" cy="4541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3456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 t="14947" b="15997"/>
          <a:stretch/>
        </p:blipFill>
        <p:spPr>
          <a:xfrm flipH="1">
            <a:off x="12282" y="0"/>
            <a:ext cx="9131717" cy="5157997"/>
          </a:xfrm>
          <a:prstGeom prst="rect">
            <a:avLst/>
          </a:prstGeom>
        </p:spPr>
      </p:pic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zh-TW" sz="3000" b="1" dirty="0">
                <a:solidFill>
                  <a:srgbClr val="8675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2003-2016</a:t>
            </a:r>
            <a:r>
              <a:rPr lang="zh-TW" altLang="en-US" sz="3000" b="1" dirty="0">
                <a:solidFill>
                  <a:srgbClr val="8675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年全球化妝品市場</a:t>
            </a:r>
            <a:r>
              <a:rPr lang="zh-TW" altLang="en-US" sz="3000" b="1" dirty="0" smtClean="0">
                <a:solidFill>
                  <a:srgbClr val="8675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規模</a:t>
            </a:r>
            <a:endParaRPr lang="zh-TW" altLang="en-US" sz="3000" b="1" dirty="0">
              <a:solidFill>
                <a:srgbClr val="86754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0525" y="4823573"/>
            <a:ext cx="72961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en-US" altLang="zh-TW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前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瞻產業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研究院</a:t>
            </a:r>
            <a:r>
              <a:rPr lang="en-US" altLang="zh-TW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2017-2022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年中國化妝品行業市場需求預測與投資戰略規劃分析報告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</p:txBody>
      </p:sp>
      <p:pic>
        <p:nvPicPr>
          <p:cNvPr id="3074" name="Picture 2" descr="http://nbot-pub.nosdn.127.net/464fdd5242638b545771fec409c5b87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2"/>
          <a:stretch/>
        </p:blipFill>
        <p:spPr bwMode="auto">
          <a:xfrm>
            <a:off x="790575" y="1401781"/>
            <a:ext cx="7429500" cy="28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774627" y="1063228"/>
            <a:ext cx="30380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>
                <a:solidFill>
                  <a:srgbClr val="8675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（單位：億歐元</a:t>
            </a:r>
            <a:r>
              <a:rPr lang="zh-TW" altLang="en-US" sz="1600" b="1" dirty="0" smtClean="0">
                <a:solidFill>
                  <a:srgbClr val="8675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，增長率</a:t>
            </a:r>
            <a:r>
              <a:rPr lang="zh-TW" altLang="en-US" sz="1600" b="1" dirty="0">
                <a:solidFill>
                  <a:srgbClr val="8675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600" b="1" dirty="0" smtClean="0">
                <a:solidFill>
                  <a:srgbClr val="8675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%</a:t>
            </a:r>
            <a:r>
              <a:rPr lang="zh-TW" altLang="en-US" sz="1600" b="1" dirty="0">
                <a:solidFill>
                  <a:srgbClr val="8675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824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7" b="15997"/>
          <a:stretch/>
        </p:blipFill>
        <p:spPr>
          <a:xfrm flipH="1">
            <a:off x="3640" y="0"/>
            <a:ext cx="9140360" cy="4733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11053" y="-1140"/>
            <a:ext cx="4932947" cy="4743230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8C3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15098" y="634221"/>
            <a:ext cx="5349678" cy="1102519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zh-TW" altLang="en-US" sz="3200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莫蒂膚</a:t>
            </a:r>
            <a:r>
              <a:rPr lang="en-US" altLang="zh-TW" sz="3200" b="1" i="1" baseline="30000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r>
              <a:rPr lang="zh-TW" altLang="en-US" sz="3200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修容</a:t>
            </a:r>
            <a:r>
              <a:rPr lang="zh-TW" altLang="en-US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餅</a:t>
            </a:r>
            <a:r>
              <a:rPr lang="en-US" sz="3200" b="1" i="1" dirty="0" smtClean="0">
                <a:solidFill>
                  <a:srgbClr val="A28C37"/>
                </a:solidFill>
                <a:latin typeface="Century gothic"/>
                <a:cs typeface="Century gothic"/>
              </a:rPr>
              <a:t/>
            </a:r>
            <a:br>
              <a:rPr lang="en-US" sz="3200" b="1" i="1" dirty="0" smtClean="0">
                <a:solidFill>
                  <a:srgbClr val="A28C37"/>
                </a:solidFill>
                <a:latin typeface="Century gothic"/>
                <a:cs typeface="Century gothic"/>
              </a:rPr>
            </a:br>
            <a:endParaRPr lang="en-US" sz="3200" b="1" i="1" dirty="0">
              <a:solidFill>
                <a:srgbClr val="A28C37"/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5100" y="2015708"/>
            <a:ext cx="41026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新的霧感修容餅質地柔滑且易於勻色，最適合白皙膚色到中間膚色。讓此新品為您打造一整年美麗、自然透亮的妝容。</a:t>
            </a:r>
            <a:endParaRPr 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5100" y="3733656"/>
            <a:ext cx="56266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超連鎖</a:t>
            </a:r>
            <a:r>
              <a:rPr lang="en-US" altLang="zh-TW" b="1" i="1" baseline="30000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®</a:t>
            </a:r>
            <a:r>
              <a:rPr lang="zh-TW" alt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店主價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575 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zh-TW" alt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建議零售價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805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	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BV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12.5</a:t>
            </a:r>
            <a:endParaRPr lang="en-US" sz="2800" b="1" i="1" dirty="0">
              <a:solidFill>
                <a:srgbClr val="A28C3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315741" y="2015708"/>
            <a:ext cx="1537149" cy="244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T300MB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315741" y="2219383"/>
            <a:ext cx="1537149" cy="244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古銅豔陽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353126" y="4240486"/>
            <a:ext cx="1537149" cy="244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T303MB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353126" y="4431461"/>
            <a:ext cx="1537149" cy="244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渡假風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pic>
        <p:nvPicPr>
          <p:cNvPr id="15" name="image1.png" descr="Untitled-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707035"/>
            <a:ext cx="9144000" cy="454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98" y="186904"/>
            <a:ext cx="1828804" cy="182880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13" y="2533727"/>
            <a:ext cx="1828804" cy="182880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496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7" b="15997"/>
          <a:stretch/>
        </p:blipFill>
        <p:spPr>
          <a:xfrm flipH="1">
            <a:off x="3640" y="0"/>
            <a:ext cx="9140360" cy="4733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28791"/>
            <a:ext cx="9144000" cy="1985943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7562" y="-138338"/>
            <a:ext cx="8327239" cy="1102519"/>
          </a:xfrm>
        </p:spPr>
        <p:txBody>
          <a:bodyPr>
            <a:noAutofit/>
          </a:bodyPr>
          <a:lstStyle/>
          <a:p>
            <a:pPr algn="l"/>
            <a:r>
              <a:rPr lang="zh-TW" altLang="en-US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莫蒂膚</a:t>
            </a:r>
            <a:r>
              <a:rPr lang="en-US" sz="3200" b="1" i="1" baseline="30000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r>
              <a:rPr lang="en-US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 </a:t>
            </a:r>
            <a:r>
              <a:rPr lang="zh-TW" altLang="en-US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粉妍眼彩</a:t>
            </a:r>
            <a:endParaRPr lang="en-US" sz="3200" b="1" i="1" dirty="0">
              <a:solidFill>
                <a:srgbClr val="A28C3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4447" y="706084"/>
            <a:ext cx="8267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顯色度高，質地柔滑好上色推，可輕鬆堆疊出層次感，讓您的美麗無所畏懼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。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</a:b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#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拒絕基本款，莫蒂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膚</a:t>
            </a:r>
            <a:r>
              <a:rPr lang="en-US" altLang="zh-TW" b="1" baseline="30000" dirty="0" smtClean="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®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亮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眼新色，大膽超越美麗</a:t>
            </a:r>
            <a:endParaRPr 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85951" y="1487597"/>
            <a:ext cx="6645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r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超連鎖</a:t>
            </a:r>
            <a:r>
              <a:rPr lang="en-US" altLang="zh-TW" b="1" i="1" baseline="30000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®</a:t>
            </a:r>
            <a:r>
              <a:rPr lang="zh-TW" alt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成本價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400     </a:t>
            </a:r>
            <a:r>
              <a:rPr lang="zh-TW" alt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建議零售價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560     BV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7.75</a:t>
            </a:r>
            <a:endParaRPr lang="en-US" sz="2800" b="1" i="1" dirty="0">
              <a:solidFill>
                <a:srgbClr val="A28C3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897" y="2020773"/>
            <a:ext cx="1120048" cy="1120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926" y="2020773"/>
            <a:ext cx="1120048" cy="1120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896" y="3307411"/>
            <a:ext cx="1120048" cy="1120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896" y="2020773"/>
            <a:ext cx="1120048" cy="11200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396" y="2020773"/>
            <a:ext cx="1120048" cy="11200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396" y="3307411"/>
            <a:ext cx="1120048" cy="1120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897" y="3307411"/>
            <a:ext cx="1120048" cy="1120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397" y="2020773"/>
            <a:ext cx="1120048" cy="11200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397" y="3318127"/>
            <a:ext cx="1120048" cy="11200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97" y="3307411"/>
            <a:ext cx="1120048" cy="11200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97" y="2020773"/>
            <a:ext cx="1120048" cy="11200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767" y="3329756"/>
            <a:ext cx="1019472" cy="1019472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291220" y="3003521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T191MES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291220" y="3165921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拜金女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779984" y="3003521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T211MES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779984" y="3165921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炫目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271609" y="3003521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T234MES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271609" y="3165921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任性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764984" y="3003521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T230MES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764984" y="3165921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復仇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246523" y="3003521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T231MES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246523" y="3165921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迷炫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7748218" y="3003521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T233MES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7748218" y="3165921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龐克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291220" y="4326363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T204MES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291220" y="4488764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綠洲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779984" y="4326363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T208MES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1779984" y="4488764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瘋狂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3271609" y="4326363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T212MES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3271609" y="4488764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午後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4764984" y="4326363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T213MES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764984" y="4488764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熱浪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6246523" y="4326363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T232MES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246523" y="4488764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叛逆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748218" y="4326363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T116MES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7748218" y="4488764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奶油泡芙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pic>
        <p:nvPicPr>
          <p:cNvPr id="50" name="image1.png" descr="Untitled-2.png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707035"/>
            <a:ext cx="9144000" cy="4541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097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7" b="15997"/>
          <a:stretch/>
        </p:blipFill>
        <p:spPr>
          <a:xfrm flipH="1">
            <a:off x="3640" y="0"/>
            <a:ext cx="9140360" cy="4733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01" y="765127"/>
            <a:ext cx="3355571" cy="335557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478421" y="-1140"/>
            <a:ext cx="4665578" cy="4743230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8C3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3110" y="570089"/>
            <a:ext cx="5349678" cy="1102519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zh-TW" altLang="en-US" sz="3200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莫蒂膚</a:t>
            </a:r>
            <a:r>
              <a:rPr lang="en-US" altLang="zh-TW" sz="3200" b="1" i="1" baseline="30000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r>
              <a:rPr lang="en-US" altLang="zh-TW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lang="en-US" altLang="zh-TW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zh-TW" altLang="en-US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戀</a:t>
            </a:r>
            <a:r>
              <a:rPr lang="zh-TW" altLang="en-US" sz="3200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戀雙色</a:t>
            </a:r>
            <a:r>
              <a:rPr lang="zh-TW" altLang="en-US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唇膏</a:t>
            </a:r>
            <a:r>
              <a:rPr lang="en-US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lang="en-US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endParaRPr lang="en-US" sz="3200" b="1" i="1" dirty="0">
              <a:solidFill>
                <a:srgbClr val="A28C3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73110" y="1530813"/>
            <a:ext cx="39898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創新潮流的雙色唇膏，完美搭配大膽前衛與金屬色澤，瞬間創造絕色美唇。其霜質滋潤配方，輕輕一抹瞬間保濕，賦予雙唇光潤、無瑕的美感。這款充滿現代元素的雙色唇彩，締造獨一無二的專屬唇色，讓您成為受人矚目的吸睛嬌點。</a:t>
            </a:r>
            <a:endParaRPr 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73111" y="3731879"/>
            <a:ext cx="56076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超連鎖</a:t>
            </a:r>
            <a:r>
              <a:rPr lang="en-US" altLang="zh-TW" b="1" i="1" baseline="30000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r>
              <a:rPr lang="zh-TW" alt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成本價</a:t>
            </a:r>
            <a:r>
              <a:rPr lang="en-US" altLang="zh-TW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 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540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	</a:t>
            </a:r>
            <a:endParaRPr lang="en-US" b="1" i="1" dirty="0" smtClean="0">
              <a:solidFill>
                <a:srgbClr val="A28C3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建議零售價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755.00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	</a:t>
            </a:r>
            <a:endParaRPr lang="en-US" b="1" i="1" dirty="0" smtClean="0">
              <a:solidFill>
                <a:srgbClr val="A28C3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BV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12</a:t>
            </a:r>
            <a:endParaRPr lang="en-US" sz="2800" b="1" i="1" dirty="0">
              <a:solidFill>
                <a:srgbClr val="A28C3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44013" y="4028776"/>
            <a:ext cx="1537149" cy="244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T30DTD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444013" y="4219751"/>
            <a:ext cx="1537149" cy="244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皇室紅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pic>
        <p:nvPicPr>
          <p:cNvPr id="11" name="image1.png" descr="Untitled-2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707035"/>
            <a:ext cx="9144000" cy="4541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635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7" b="15997"/>
          <a:stretch/>
        </p:blipFill>
        <p:spPr>
          <a:xfrm flipH="1">
            <a:off x="3640" y="0"/>
            <a:ext cx="9140360" cy="4733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61" y="473958"/>
            <a:ext cx="3200407" cy="320040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478421" y="-1140"/>
            <a:ext cx="4665578" cy="4743230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18795" y="473958"/>
            <a:ext cx="5349678" cy="1102519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zh-TW" altLang="en-US" sz="3200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莫蒂膚</a:t>
            </a:r>
            <a:r>
              <a:rPr lang="en-US" altLang="zh-TW" sz="3200" b="1" i="1" baseline="30000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r>
              <a:rPr lang="en-US" altLang="zh-TW" sz="3200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 </a:t>
            </a:r>
            <a:br>
              <a:rPr lang="en-US" altLang="zh-TW" sz="3200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zh-TW" altLang="en-US" sz="3200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礦妍兩用粉</a:t>
            </a:r>
            <a:r>
              <a:rPr lang="zh-TW" altLang="en-US" sz="3200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餅</a:t>
            </a:r>
            <a:endParaRPr lang="en-US" sz="3200" b="1" i="1" dirty="0">
              <a:solidFill>
                <a:srgbClr val="A28C3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18795" y="1588815"/>
            <a:ext cx="38045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輕盈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礦物質粉底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，能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提供全效、富含水分的覆蓋。有蜜粉的方便，同時也有粉底的效果，能幫助您輕鬆展現明亮膚質，這款粉底的絲般質地能幫助減少毛孔等瑕疵，達成完美且自然的妝顏。無油配方可以乾濕上妝，效果持久。 </a:t>
            </a:r>
            <a:r>
              <a:rPr 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   </a:t>
            </a:r>
            <a:endParaRPr 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18797" y="3734367"/>
            <a:ext cx="5624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超連鎖</a:t>
            </a:r>
            <a:r>
              <a:rPr lang="en-US" altLang="zh-TW" b="1" i="1" baseline="30000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®</a:t>
            </a:r>
            <a:r>
              <a:rPr lang="zh-TW" alt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成本價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810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建議零售價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1,135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BV</a:t>
            </a:r>
            <a:r>
              <a:rPr lang="en-US" b="1" i="1" dirty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A28C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16.5</a:t>
            </a:r>
            <a:endParaRPr lang="en-US" sz="2800" b="1" i="1" dirty="0">
              <a:solidFill>
                <a:srgbClr val="A28C3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635512" y="3757302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T113MMF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635512" y="3960977"/>
            <a:ext cx="1132307" cy="23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淡膚色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pic>
        <p:nvPicPr>
          <p:cNvPr id="11" name="image1.png" descr="Untitled-2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707035"/>
            <a:ext cx="9144000" cy="4541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62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464741"/>
            <a:ext cx="5715482" cy="1154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Rectangle 3"/>
          <p:cNvSpPr txBox="1">
            <a:spLocks/>
          </p:cNvSpPr>
          <p:nvPr/>
        </p:nvSpPr>
        <p:spPr bwMode="auto">
          <a:xfrm>
            <a:off x="244475" y="1996678"/>
            <a:ext cx="8682038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574675" indent="-17780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915988" indent="-61913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428750" indent="-168275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1831975" indent="-122238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289175" indent="-122238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746375" indent="-122238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203575" indent="-122238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660775" indent="-122238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fontAlgn="base" hangingPunct="1">
              <a:spcAft>
                <a:spcPct val="0"/>
              </a:spcAft>
              <a:buFontTx/>
              <a:buNone/>
            </a:pPr>
            <a:r>
              <a:rPr lang="zh-TW" altLang="en-US" sz="4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賦予他人力量</a:t>
            </a:r>
            <a:r>
              <a:rPr lang="en-US" altLang="zh-TW" sz="4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…</a:t>
            </a:r>
          </a:p>
          <a:p>
            <a:pPr algn="ctr" eaLnBrk="1" fontAlgn="base" hangingPunct="1">
              <a:spcAft>
                <a:spcPct val="0"/>
              </a:spcAft>
              <a:buFontTx/>
              <a:buNone/>
            </a:pPr>
            <a:r>
              <a:rPr lang="zh-TW" altLang="en-US" sz="2800" dirty="0" smtClean="0">
                <a:solidFill>
                  <a:srgbClr val="FFFFFF">
                    <a:lumMod val="8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「</a:t>
            </a:r>
            <a:r>
              <a:rPr lang="zh-TW" altLang="en-US" sz="2800" dirty="0" smtClean="0">
                <a:solidFill>
                  <a:srgbClr val="FFFFFF">
                    <a:lumMod val="8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PGothic" pitchFamily="34" charset="-128"/>
              </a:rPr>
              <a:t>讓人散發美麗自信的風采，同時達成他們夢想中的生活模式。</a:t>
            </a:r>
            <a:r>
              <a:rPr lang="zh-TW" altLang="en-US" sz="2800" dirty="0" smtClean="0">
                <a:solidFill>
                  <a:srgbClr val="FFFFFF">
                    <a:lumMod val="8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」</a:t>
            </a:r>
            <a:endParaRPr lang="en-US" altLang="zh-TW" sz="2800" dirty="0" smtClean="0">
              <a:solidFill>
                <a:srgbClr val="FFFFFF">
                  <a:lumMod val="8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  <a:p>
            <a:pPr algn="ctr" eaLnBrk="1" fontAlgn="base" hangingPunct="1">
              <a:spcAft>
                <a:spcPct val="0"/>
              </a:spcAft>
              <a:buFontTx/>
              <a:buNone/>
            </a:pPr>
            <a:endParaRPr lang="en-US" altLang="zh-TW" sz="2800" dirty="0" smtClean="0">
              <a:solidFill>
                <a:srgbClr val="FFFFFF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  <a:p>
            <a:pPr algn="ctr" eaLnBrk="1" fontAlgn="base" hangingPunct="1">
              <a:spcAft>
                <a:spcPct val="0"/>
              </a:spcAft>
              <a:buFontTx/>
              <a:buNone/>
            </a:pPr>
            <a:r>
              <a:rPr lang="en-US" altLang="zh-TW" sz="2800" i="1" dirty="0" smtClean="0">
                <a:solidFill>
                  <a:srgbClr val="FFFFFF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-</a:t>
            </a:r>
            <a:r>
              <a:rPr lang="zh-TW" altLang="en-US" sz="2800" i="1" dirty="0" smtClean="0">
                <a:solidFill>
                  <a:srgbClr val="FFFFFF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羅琳</a:t>
            </a:r>
            <a:r>
              <a:rPr lang="en-US" altLang="zh-TW" sz="2800" i="1" dirty="0" smtClean="0">
                <a:solidFill>
                  <a:srgbClr val="FFFFFF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‧</a:t>
            </a:r>
            <a:r>
              <a:rPr lang="zh-TW" altLang="en-US" sz="2800" i="1" dirty="0" smtClean="0">
                <a:solidFill>
                  <a:srgbClr val="FFFFFF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萊丁格</a:t>
            </a:r>
            <a:endParaRPr lang="en-US" altLang="zh-TW" sz="4000" i="1" dirty="0" smtClean="0">
              <a:solidFill>
                <a:srgbClr val="FFFFFF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  <a:p>
            <a:pPr algn="ctr" eaLnBrk="1" fontAlgn="base" hangingPunct="1">
              <a:spcAft>
                <a:spcPct val="0"/>
              </a:spcAft>
              <a:buFontTx/>
              <a:buNone/>
            </a:pPr>
            <a:endParaRPr kumimoji="0" lang="en-US" altLang="zh-TW" sz="2800" i="1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56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 t="14947" b="15997"/>
          <a:stretch/>
        </p:blipFill>
        <p:spPr>
          <a:xfrm flipH="1">
            <a:off x="12282" y="0"/>
            <a:ext cx="9131717" cy="5157997"/>
          </a:xfrm>
          <a:prstGeom prst="rect">
            <a:avLst/>
          </a:prstGeom>
        </p:spPr>
      </p:pic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zh-TW" sz="3000" b="1" dirty="0">
                <a:solidFill>
                  <a:srgbClr val="8675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2014-2016</a:t>
            </a:r>
            <a:r>
              <a:rPr lang="zh-TW" altLang="en-US" sz="3000" b="1" dirty="0">
                <a:solidFill>
                  <a:srgbClr val="8675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年全球化妝品分區域銷售規模統計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1135241" y="1156447"/>
            <a:ext cx="6953249" cy="2903972"/>
            <a:chOff x="1146175" y="1357262"/>
            <a:chExt cx="6616699" cy="3710038"/>
          </a:xfrm>
        </p:grpSpPr>
        <p:pic>
          <p:nvPicPr>
            <p:cNvPr id="2050" name="Picture 2" descr="http://nbot-pub.nosdn.127.net/00d6a44e2a3d13cda3ebc67ffc480f1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175" y="1357262"/>
              <a:ext cx="6521450" cy="3710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字方塊 7"/>
            <p:cNvSpPr txBox="1"/>
            <p:nvPr/>
          </p:nvSpPr>
          <p:spPr>
            <a:xfrm>
              <a:off x="1765885" y="4673084"/>
              <a:ext cx="5996989" cy="3932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4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亞太</a:t>
              </a:r>
              <a:r>
                <a:rPr lang="en-US" altLang="zh-TW" sz="14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		</a:t>
              </a:r>
              <a:r>
                <a:rPr lang="zh-TW" altLang="en-US" sz="14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　西歐</a:t>
              </a:r>
              <a:r>
                <a:rPr lang="en-US" altLang="zh-TW" sz="14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	</a:t>
              </a:r>
              <a:r>
                <a:rPr lang="zh-TW" altLang="en-US" sz="14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　北美</a:t>
              </a:r>
              <a:r>
                <a:rPr lang="en-US" altLang="zh-TW" sz="14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	</a:t>
              </a:r>
              <a:r>
                <a:rPr lang="zh-TW" altLang="en-US" sz="14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　拉丁美洲　　東歐　　　非洲及中東</a:t>
              </a:r>
              <a:endParaRPr lang="zh-TW" altLang="en-US" sz="1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885825" y="4727110"/>
            <a:ext cx="72961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en-US" altLang="zh-TW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	1.</a:t>
            </a:r>
            <a:r>
              <a:rPr lang="zh-TW" altLang="en-US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zh-TW" altLang="en-US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瞻產業</a:t>
            </a:r>
            <a:r>
              <a:rPr lang="zh-TW" altLang="en-US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研究院</a:t>
            </a:r>
            <a:r>
              <a:rPr lang="en-US" altLang="zh-TW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en-US" altLang="zh-TW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2017-2022</a:t>
            </a:r>
            <a:r>
              <a:rPr lang="zh-TW" altLang="en-US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年中國化妝品行業市場需求預測與投資戰略規劃分析報告</a:t>
            </a:r>
            <a:r>
              <a:rPr lang="en-US" altLang="zh-TW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br>
              <a:rPr lang="en-US" altLang="zh-TW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2.</a:t>
            </a:r>
            <a:r>
              <a:rPr lang="zh-TW" altLang="en-US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財團法人生物技術開發中心</a:t>
            </a:r>
            <a:endParaRPr lang="en-US" altLang="zh-TW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5868" y="1629906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>
                <a:solidFill>
                  <a:srgbClr val="EEECE1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單位：億歐元</a:t>
            </a:r>
            <a:endParaRPr lang="zh-TW" altLang="en-US" sz="1600" dirty="0">
              <a:solidFill>
                <a:srgbClr val="EEECE1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82953" y="4092320"/>
            <a:ext cx="7199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台灣的化妝保養品市場</a:t>
            </a:r>
            <a:r>
              <a:rPr lang="zh-TW" altLang="en-US" sz="1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2015</a:t>
            </a:r>
            <a:r>
              <a:rPr lang="zh-TW" altLang="en-US" sz="1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年市場規模為</a:t>
            </a:r>
            <a:r>
              <a:rPr lang="zh-TW" altLang="en-US" sz="1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新台幣</a:t>
            </a:r>
            <a:r>
              <a:rPr lang="en-US" altLang="zh-TW" sz="1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1,147</a:t>
            </a:r>
            <a:r>
              <a:rPr lang="zh-TW" altLang="en-US" sz="1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億元，較</a:t>
            </a:r>
            <a:r>
              <a:rPr lang="en-US" altLang="zh-TW" sz="1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1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年成長</a:t>
            </a:r>
            <a:r>
              <a:rPr lang="en-US" altLang="zh-TW" sz="1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1.5%</a:t>
            </a:r>
            <a:r>
              <a:rPr lang="zh-TW" altLang="en-US" sz="1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，預期</a:t>
            </a:r>
            <a:r>
              <a:rPr lang="en-US" altLang="zh-TW" sz="1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1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年可達新台幣</a:t>
            </a:r>
            <a:r>
              <a:rPr lang="en-US" altLang="zh-TW" sz="1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1,163</a:t>
            </a:r>
            <a:r>
              <a:rPr lang="zh-TW" altLang="en-US" sz="1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億元</a:t>
            </a:r>
            <a:r>
              <a:rPr lang="zh-TW" altLang="en-US" sz="1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354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 t="14947" b="15997"/>
          <a:stretch/>
        </p:blipFill>
        <p:spPr>
          <a:xfrm flipH="1">
            <a:off x="12282" y="0"/>
            <a:ext cx="9131717" cy="5157997"/>
          </a:xfrm>
          <a:prstGeom prst="rect">
            <a:avLst/>
          </a:prstGeom>
        </p:spPr>
      </p:pic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zh-TW" altLang="en-US" sz="3000" b="1" dirty="0">
                <a:solidFill>
                  <a:srgbClr val="8675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彩妝品消費習慣</a:t>
            </a:r>
            <a:r>
              <a:rPr lang="zh-TW" altLang="en-US" sz="3000" b="1" dirty="0" smtClean="0">
                <a:solidFill>
                  <a:srgbClr val="8675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</a:t>
            </a:r>
            <a:endParaRPr lang="zh-TW" altLang="en-US" sz="3000" b="1" dirty="0">
              <a:solidFill>
                <a:srgbClr val="86754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23900" y="4603285"/>
            <a:ext cx="72961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en-US" altLang="zh-TW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Fashion Guide </a:t>
            </a:r>
            <a:r>
              <a:rPr lang="zh-TW" altLang="en-US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線上調查報告</a:t>
            </a:r>
            <a:r>
              <a:rPr lang="en-US" altLang="zh-TW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2017</a:t>
            </a:r>
            <a:r>
              <a:rPr lang="zh-TW" altLang="en-US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-FG</a:t>
            </a:r>
            <a:r>
              <a:rPr lang="zh-TW" altLang="en-US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彩妝消費行為大調查</a:t>
            </a:r>
            <a:r>
              <a:rPr lang="en-US" altLang="zh-TW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</a:t>
            </a:r>
            <a:endParaRPr lang="en-US" altLang="zh-TW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8" t="43946" r="22656" b="19336"/>
          <a:stretch/>
        </p:blipFill>
        <p:spPr bwMode="auto">
          <a:xfrm>
            <a:off x="278504" y="1519246"/>
            <a:ext cx="4255396" cy="223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t="43847" r="22656" b="19239"/>
          <a:stretch/>
        </p:blipFill>
        <p:spPr bwMode="auto">
          <a:xfrm>
            <a:off x="4582464" y="1518531"/>
            <a:ext cx="4228376" cy="2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90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7" b="15997"/>
          <a:stretch/>
        </p:blipFill>
        <p:spPr>
          <a:xfrm flipH="1">
            <a:off x="3640" y="0"/>
            <a:ext cx="9140360" cy="4733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98626"/>
            <a:ext cx="9144000" cy="1051556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46C4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9952" y="558443"/>
            <a:ext cx="2947737" cy="731919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30</a:t>
            </a:r>
            <a:r>
              <a:rPr lang="zh-TW" altLang="en-US" b="1" dirty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天</a:t>
            </a:r>
            <a:r>
              <a:rPr lang="en-US" altLang="zh-TW" b="1" dirty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-30</a:t>
            </a:r>
            <a:r>
              <a:rPr lang="zh-TW" altLang="en-US" b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妝</a:t>
            </a:r>
            <a:endParaRPr lang="en-US" b="1" dirty="0">
              <a:solidFill>
                <a:srgbClr val="967A4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pic>
        <p:nvPicPr>
          <p:cNvPr id="7" name="image1.png" descr="Untitled-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89345"/>
            <a:ext cx="9144000" cy="454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41" y="1534233"/>
            <a:ext cx="4568360" cy="304557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486400" y="247650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通往成功之路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876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7" b="15997"/>
          <a:stretch/>
        </p:blipFill>
        <p:spPr>
          <a:xfrm flipH="1">
            <a:off x="3640" y="0"/>
            <a:ext cx="9140360" cy="4733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72075" y="-1140"/>
            <a:ext cx="3971924" cy="4743230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46C4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78128" y="2094721"/>
            <a:ext cx="41521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</a:t>
            </a:r>
            <a:r>
              <a:rPr lang="en-US" altLang="zh-TW" sz="2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BV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招募</a:t>
            </a:r>
            <a:r>
              <a:rPr lang="zh-TW" altLang="en-US" sz="2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人力</a:t>
            </a:r>
            <a:endParaRPr lang="en-US" altLang="zh-TW" sz="28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複製</a:t>
            </a:r>
            <a:r>
              <a:rPr lang="zh-TW" altLang="en-US" sz="2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滾動</a:t>
            </a:r>
            <a:endParaRPr 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5163827" y="948928"/>
            <a:ext cx="5349678" cy="1102519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zh-TW" altLang="en-US" sz="32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為何</a:t>
            </a:r>
            <a:r>
              <a:rPr lang="zh-TW" altLang="en-US" sz="3200" b="1" i="1" dirty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要</a:t>
            </a:r>
            <a:r>
              <a:rPr lang="zh-TW" altLang="en-US" sz="32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做</a:t>
            </a:r>
            <a:r>
              <a:rPr lang="en-US" altLang="zh-TW" sz="32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30</a:t>
            </a:r>
            <a:r>
              <a:rPr lang="zh-TW" altLang="en-US" sz="3200" b="1" i="1" dirty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天</a:t>
            </a:r>
            <a:r>
              <a:rPr lang="en-US" altLang="zh-TW" sz="3200" b="1" i="1" dirty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-30</a:t>
            </a:r>
            <a:r>
              <a:rPr lang="zh-TW" altLang="en-US" sz="32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妝</a:t>
            </a:r>
            <a:r>
              <a:rPr lang="en-US" altLang="zh-TW" sz="3200" b="1" i="1" dirty="0" smtClean="0">
                <a:solidFill>
                  <a:srgbClr val="967A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?</a:t>
            </a:r>
            <a:endParaRPr lang="en-US" sz="3200" b="1" i="1" dirty="0">
              <a:solidFill>
                <a:srgbClr val="967A4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pic>
        <p:nvPicPr>
          <p:cNvPr id="9" name="image1.png" descr="Untitled-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707035"/>
            <a:ext cx="9144000" cy="454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7" r="3361"/>
          <a:stretch/>
        </p:blipFill>
        <p:spPr>
          <a:xfrm>
            <a:off x="3640" y="-1140"/>
            <a:ext cx="5168435" cy="470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0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G_2114.JPG" descr="IMG_2114.JPG"/>
          <p:cNvPicPr>
            <a:picLocks noChangeAspect="1"/>
          </p:cNvPicPr>
          <p:nvPr/>
        </p:nvPicPr>
        <p:blipFill>
          <a:blip r:embed="rId2">
            <a:extLst/>
          </a:blip>
          <a:srcRect l="16997" r="23602"/>
          <a:stretch>
            <a:fillRect/>
          </a:stretch>
        </p:blipFill>
        <p:spPr>
          <a:xfrm>
            <a:off x="176045" y="146298"/>
            <a:ext cx="3848987" cy="4850960"/>
          </a:xfrm>
          <a:prstGeom prst="rect">
            <a:avLst/>
          </a:prstGeom>
          <a:ln w="25400">
            <a:miter lim="400000"/>
          </a:ln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20" name="楊宗翰"/>
          <p:cNvSpPr txBox="1"/>
          <p:nvPr/>
        </p:nvSpPr>
        <p:spPr>
          <a:xfrm>
            <a:off x="5121758" y="600309"/>
            <a:ext cx="2362425" cy="977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0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308066" hangingPunct="0"/>
            <a:r>
              <a:rPr sz="6000" kern="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楊宗翰</a:t>
            </a:r>
            <a:endParaRPr sz="6000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1" name="經理級超連鎖店主…"/>
          <p:cNvSpPr txBox="1"/>
          <p:nvPr/>
        </p:nvSpPr>
        <p:spPr>
          <a:xfrm>
            <a:off x="4169228" y="2633114"/>
            <a:ext cx="4773342" cy="1823816"/>
          </a:xfrm>
          <a:prstGeom prst="rect">
            <a:avLst/>
          </a:prstGeom>
          <a:solidFill>
            <a:schemeClr val="accent1">
              <a:satOff val="8779"/>
              <a:lumOff val="16332"/>
              <a:alpha val="9506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308066" hangingPunct="0">
              <a:defRPr sz="6200"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pPr>
            <a:r>
              <a:rPr sz="2300" kern="0" dirty="0" err="1" smtClean="0">
                <a:solidFill>
                  <a:srgbClr val="5151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badi MT Condensed Extra Bold"/>
                <a:sym typeface="Abadi MT Condensed Extra Bold"/>
              </a:rPr>
              <a:t>台灣藝術大學戲劇系表演藝術研究所</a:t>
            </a:r>
            <a:endParaRPr sz="2300" kern="0" dirty="0">
              <a:solidFill>
                <a:srgbClr val="51515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badi MT Condensed Extra Bold"/>
              <a:sym typeface="Abadi MT Condensed Extra Bold"/>
            </a:endParaRPr>
          </a:p>
          <a:p>
            <a:pPr defTabSz="308066" hangingPunct="0">
              <a:defRPr sz="6200"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pPr>
            <a:endParaRPr lang="en-US" altLang="zh-TW" sz="2300" kern="0" dirty="0" smtClean="0">
              <a:solidFill>
                <a:srgbClr val="51515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badi MT Condensed Extra Bold"/>
              <a:sym typeface="Abadi MT Condensed Extra Bold"/>
            </a:endParaRPr>
          </a:p>
          <a:p>
            <a:pPr defTabSz="308066" hangingPunct="0">
              <a:defRPr sz="6200"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pPr>
            <a:r>
              <a:rPr lang="zh-TW" altLang="en-US" sz="2300" kern="0" dirty="0" smtClean="0">
                <a:solidFill>
                  <a:srgbClr val="5151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badi MT Condensed Extra Bold"/>
                <a:sym typeface="Abadi MT Condensed Extra Bold"/>
              </a:rPr>
              <a:t>經理</a:t>
            </a:r>
            <a:r>
              <a:rPr lang="zh-TW" altLang="en-US" sz="2300" kern="0" dirty="0">
                <a:solidFill>
                  <a:srgbClr val="5151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badi MT Condensed Extra Bold"/>
                <a:sym typeface="Abadi MT Condensed Extra Bold"/>
              </a:rPr>
              <a:t>級超</a:t>
            </a:r>
            <a:r>
              <a:rPr lang="zh-TW" altLang="en-US" sz="2300" kern="0" dirty="0" smtClean="0">
                <a:solidFill>
                  <a:srgbClr val="5151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badi MT Condensed Extra Bold"/>
                <a:sym typeface="Abadi MT Condensed Extra Bold"/>
              </a:rPr>
              <a:t>連鎖</a:t>
            </a:r>
            <a:r>
              <a:rPr lang="en-US" altLang="zh-TW" sz="2300" kern="0" baseline="30000" dirty="0" smtClean="0">
                <a:solidFill>
                  <a:srgbClr val="515151"/>
                </a:solidFill>
                <a:latin typeface="Arial"/>
                <a:ea typeface="微軟正黑體" panose="020B0604030504040204" pitchFamily="34" charset="-120"/>
                <a:cs typeface="Arial"/>
                <a:sym typeface="Abadi MT Condensed Extra Bold"/>
              </a:rPr>
              <a:t>®</a:t>
            </a:r>
            <a:r>
              <a:rPr lang="zh-TW" altLang="en-US" sz="2300" kern="0" dirty="0" smtClean="0">
                <a:solidFill>
                  <a:srgbClr val="5151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badi MT Condensed Extra Bold"/>
                <a:sym typeface="Abadi MT Condensed Extra Bold"/>
              </a:rPr>
              <a:t>店主</a:t>
            </a:r>
            <a:endParaRPr lang="zh-TW" altLang="en-US" sz="2300" kern="0" dirty="0">
              <a:solidFill>
                <a:srgbClr val="51515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badi MT Condensed Extra Bold"/>
              <a:sym typeface="Abadi MT Condensed Extra Bold"/>
            </a:endParaRPr>
          </a:p>
          <a:p>
            <a:pPr defTabSz="308066" hangingPunct="0">
              <a:defRPr sz="6200"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pPr>
            <a:r>
              <a:rPr sz="2300" kern="0" dirty="0" err="1" smtClean="0">
                <a:solidFill>
                  <a:srgbClr val="5151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badi MT Condensed Extra Bold"/>
                <a:sym typeface="Abadi MT Condensed Extra Bold"/>
              </a:rPr>
              <a:t>完成</a:t>
            </a:r>
            <a:r>
              <a:rPr sz="2300" kern="0" dirty="0" err="1">
                <a:solidFill>
                  <a:srgbClr val="5151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badi MT Condensed Extra Bold"/>
                <a:sym typeface="Abadi MT Condensed Extra Bold"/>
              </a:rPr>
              <a:t>Master</a:t>
            </a:r>
            <a:r>
              <a:rPr sz="2300" kern="0" dirty="0">
                <a:solidFill>
                  <a:srgbClr val="5151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badi MT Condensed Extra Bold"/>
                <a:sym typeface="Abadi MT Condensed Extra Bold"/>
              </a:rPr>
              <a:t> </a:t>
            </a:r>
            <a:r>
              <a:rPr sz="2300" kern="0" dirty="0" smtClean="0">
                <a:solidFill>
                  <a:srgbClr val="5151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badi MT Condensed Extra Bold"/>
                <a:sym typeface="Abadi MT Condensed Extra Bold"/>
              </a:rPr>
              <a:t>UFO</a:t>
            </a:r>
            <a:r>
              <a:rPr lang="zh-TW" altLang="en-US" sz="2300" kern="0" dirty="0" smtClean="0">
                <a:solidFill>
                  <a:srgbClr val="5151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badi MT Condensed Extra Bold"/>
                <a:sym typeface="Abadi MT Condensed Extra Bold"/>
              </a:rPr>
              <a:t>、</a:t>
            </a:r>
            <a:r>
              <a:rPr sz="2300" kern="0" dirty="0" smtClean="0">
                <a:solidFill>
                  <a:srgbClr val="5151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badi MT Condensed Extra Bold"/>
                <a:sym typeface="Abadi MT Condensed Extra Bold"/>
              </a:rPr>
              <a:t>SAMM</a:t>
            </a:r>
            <a:r>
              <a:rPr lang="zh-TW" altLang="en-US" sz="2300" kern="0" dirty="0">
                <a:solidFill>
                  <a:srgbClr val="5151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badi MT Condensed Extra Bold"/>
                <a:sym typeface="Abadi MT Condensed Extra Bold"/>
              </a:rPr>
              <a:t>及</a:t>
            </a:r>
            <a:endParaRPr sz="2300" kern="0" dirty="0">
              <a:solidFill>
                <a:srgbClr val="51515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badi MT Condensed Extra Bold"/>
              <a:sym typeface="Abadi MT Condensed Extra Bold"/>
            </a:endParaRPr>
          </a:p>
          <a:p>
            <a:pPr defTabSz="308066" hangingPunct="0">
              <a:defRPr sz="6200"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pPr>
            <a:r>
              <a:rPr sz="2300" kern="0" dirty="0" err="1" smtClean="0">
                <a:solidFill>
                  <a:srgbClr val="5151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badi MT Condensed Extra Bold"/>
                <a:sym typeface="Abadi MT Condensed Extra Bold"/>
              </a:rPr>
              <a:t>莫蒂膚</a:t>
            </a:r>
            <a:r>
              <a:rPr lang="en-US" altLang="zh-TW" sz="2300" kern="0" baseline="30000" dirty="0" err="1" smtClean="0">
                <a:solidFill>
                  <a:srgbClr val="515151"/>
                </a:solidFill>
                <a:latin typeface="Arial"/>
                <a:ea typeface="微軟正黑體" panose="020B0604030504040204" pitchFamily="34" charset="-120"/>
                <a:cs typeface="Arial"/>
                <a:sym typeface="Abadi MT Condensed Extra Bold"/>
              </a:rPr>
              <a:t>®</a:t>
            </a:r>
            <a:r>
              <a:rPr sz="2300" kern="0" dirty="0" err="1" smtClean="0">
                <a:solidFill>
                  <a:srgbClr val="5151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badi MT Condensed Extra Bold"/>
                <a:sym typeface="Abadi MT Condensed Extra Bold"/>
              </a:rPr>
              <a:t>挑戰獎</a:t>
            </a:r>
            <a:endParaRPr sz="2300" kern="0" dirty="0">
              <a:solidFill>
                <a:srgbClr val="51515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badi MT Condensed Extra Bold"/>
              <a:sym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14904500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G_1196.JPG" descr="IMG_1196.JPG"/>
          <p:cNvPicPr>
            <a:picLocks noChangeAspect="1"/>
          </p:cNvPicPr>
          <p:nvPr/>
        </p:nvPicPr>
        <p:blipFill>
          <a:blip r:embed="rId2">
            <a:extLst/>
          </a:blip>
          <a:srcRect l="6211" t="52766" r="37030" b="30134"/>
          <a:stretch>
            <a:fillRect/>
          </a:stretch>
        </p:blipFill>
        <p:spPr>
          <a:xfrm rot="17280004">
            <a:off x="-1052429" y="506651"/>
            <a:ext cx="2134202" cy="482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3317"/>
                </a:moveTo>
                <a:lnTo>
                  <a:pt x="144" y="0"/>
                </a:lnTo>
                <a:lnTo>
                  <a:pt x="0" y="18283"/>
                </a:lnTo>
                <a:lnTo>
                  <a:pt x="21456" y="21600"/>
                </a:lnTo>
                <a:lnTo>
                  <a:pt x="21600" y="331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25" name="IMG_9264.JPG" descr="IMG_9264.JPG"/>
          <p:cNvPicPr>
            <a:picLocks noChangeAspect="1"/>
          </p:cNvPicPr>
          <p:nvPr/>
        </p:nvPicPr>
        <p:blipFill>
          <a:blip r:embed="rId3">
            <a:extLst/>
          </a:blip>
          <a:srcRect l="55481" t="6771" r="29866" b="5202"/>
          <a:stretch>
            <a:fillRect/>
          </a:stretch>
        </p:blipFill>
        <p:spPr>
          <a:xfrm rot="1200000">
            <a:off x="-418707" y="-677087"/>
            <a:ext cx="866738" cy="6946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G_1816.JPG" descr="IMG_1816.JPG"/>
          <p:cNvPicPr>
            <a:picLocks noChangeAspect="1"/>
          </p:cNvPicPr>
          <p:nvPr/>
        </p:nvPicPr>
        <p:blipFill>
          <a:blip r:embed="rId4">
            <a:extLst/>
          </a:blip>
          <a:srcRect l="6961" r="60125"/>
          <a:stretch>
            <a:fillRect/>
          </a:stretch>
        </p:blipFill>
        <p:spPr>
          <a:xfrm rot="840000">
            <a:off x="400611" y="-265589"/>
            <a:ext cx="1867677" cy="5674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898" y="0"/>
                </a:lnTo>
                <a:lnTo>
                  <a:pt x="0" y="21600"/>
                </a:lnTo>
                <a:lnTo>
                  <a:pt x="14702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27" name="IMG_2789.JPG" descr="IMG_2789.JPG"/>
          <p:cNvPicPr>
            <a:picLocks noChangeAspect="1"/>
          </p:cNvPicPr>
          <p:nvPr/>
        </p:nvPicPr>
        <p:blipFill>
          <a:blip r:embed="rId5">
            <a:extLst/>
          </a:blip>
          <a:srcRect l="36934" r="39297"/>
          <a:stretch>
            <a:fillRect/>
          </a:stretch>
        </p:blipFill>
        <p:spPr>
          <a:xfrm rot="1020000">
            <a:off x="1799031" y="-425392"/>
            <a:ext cx="1613639" cy="6774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4753" y="0"/>
                </a:lnTo>
                <a:lnTo>
                  <a:pt x="0" y="21600"/>
                </a:lnTo>
                <a:lnTo>
                  <a:pt x="16847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28" name="IMG_2643.JPG" descr="IMG_2643.JPG"/>
          <p:cNvPicPr>
            <a:picLocks noChangeAspect="1"/>
          </p:cNvPicPr>
          <p:nvPr/>
        </p:nvPicPr>
        <p:blipFill>
          <a:blip r:embed="rId6">
            <a:extLst/>
          </a:blip>
          <a:srcRect r="22678"/>
          <a:stretch>
            <a:fillRect/>
          </a:stretch>
        </p:blipFill>
        <p:spPr>
          <a:xfrm>
            <a:off x="4122730" y="-94767"/>
            <a:ext cx="3525469" cy="68392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1554" y="0"/>
                </a:lnTo>
                <a:lnTo>
                  <a:pt x="0" y="16363"/>
                </a:lnTo>
                <a:lnTo>
                  <a:pt x="0" y="21600"/>
                </a:lnTo>
                <a:lnTo>
                  <a:pt x="6348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29" name="IMG_2791.JPG" descr="IMG_2791.JPG"/>
          <p:cNvPicPr>
            <a:picLocks noChangeAspect="1"/>
          </p:cNvPicPr>
          <p:nvPr/>
        </p:nvPicPr>
        <p:blipFill>
          <a:blip r:embed="rId7">
            <a:extLst/>
          </a:blip>
          <a:srcRect l="46927" r="2323"/>
          <a:stretch>
            <a:fillRect/>
          </a:stretch>
        </p:blipFill>
        <p:spPr>
          <a:xfrm rot="780000">
            <a:off x="7790111" y="-93042"/>
            <a:ext cx="2199368" cy="5778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968" y="0"/>
                </a:lnTo>
                <a:lnTo>
                  <a:pt x="0" y="21600"/>
                </a:lnTo>
                <a:lnTo>
                  <a:pt x="14632" y="21599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0" name="IMG_2182.JPG" descr="IMG_2182.JPG"/>
          <p:cNvPicPr>
            <a:picLocks noChangeAspect="1"/>
          </p:cNvPicPr>
          <p:nvPr/>
        </p:nvPicPr>
        <p:blipFill>
          <a:blip r:embed="rId8">
            <a:extLst/>
          </a:blip>
          <a:srcRect l="26695" r="44405"/>
          <a:stretch>
            <a:fillRect/>
          </a:stretch>
        </p:blipFill>
        <p:spPr>
          <a:xfrm rot="1020000">
            <a:off x="6410125" y="-439136"/>
            <a:ext cx="1641577" cy="71003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4896" y="0"/>
                </a:lnTo>
                <a:lnTo>
                  <a:pt x="0" y="21600"/>
                </a:lnTo>
                <a:lnTo>
                  <a:pt x="16704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1" name="IMG_7196.JPG" descr="IMG_7196.JPG"/>
          <p:cNvPicPr>
            <a:picLocks noChangeAspect="1"/>
          </p:cNvPicPr>
          <p:nvPr/>
        </p:nvPicPr>
        <p:blipFill>
          <a:blip r:embed="rId9">
            <a:extLst/>
          </a:blip>
          <a:srcRect l="37157" r="30920"/>
          <a:stretch>
            <a:fillRect/>
          </a:stretch>
        </p:blipFill>
        <p:spPr>
          <a:xfrm rot="900000">
            <a:off x="3288175" y="-385180"/>
            <a:ext cx="1887805" cy="59137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5920" y="0"/>
                </a:lnTo>
                <a:lnTo>
                  <a:pt x="0" y="21600"/>
                </a:lnTo>
                <a:lnTo>
                  <a:pt x="1568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32" name="30 Days 30 Face"/>
          <p:cNvSpPr txBox="1"/>
          <p:nvPr/>
        </p:nvSpPr>
        <p:spPr>
          <a:xfrm>
            <a:off x="1573112" y="4179990"/>
            <a:ext cx="5807278" cy="977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5300">
                <a:solidFill>
                  <a:srgbClr val="0096FF"/>
                </a:solidFill>
                <a:latin typeface="Snell Roundhand"/>
                <a:ea typeface="Snell Roundhand"/>
                <a:cs typeface="Snell Roundhand"/>
                <a:sym typeface="Snell Roundhand"/>
              </a:defRPr>
            </a:lvl1pPr>
          </a:lstStyle>
          <a:p>
            <a:pPr algn="ctr" defTabSz="308066" hangingPunct="0">
              <a:defRPr>
                <a:latin typeface="+mn-lt"/>
                <a:ea typeface="+mn-ea"/>
                <a:cs typeface="+mn-cs"/>
                <a:sym typeface="Cochin"/>
              </a:defRPr>
            </a:pPr>
            <a:r>
              <a:rPr sz="6000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 Days 30 Face</a:t>
            </a:r>
          </a:p>
        </p:txBody>
      </p:sp>
      <p:sp>
        <p:nvSpPr>
          <p:cNvPr id="133" name="Motives"/>
          <p:cNvSpPr txBox="1"/>
          <p:nvPr/>
        </p:nvSpPr>
        <p:spPr>
          <a:xfrm>
            <a:off x="2589288" y="2836156"/>
            <a:ext cx="3965429" cy="977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5300">
                <a:solidFill>
                  <a:srgbClr val="FFFB00"/>
                </a:solidFill>
              </a:defRPr>
            </a:lvl1pPr>
          </a:lstStyle>
          <a:p>
            <a:pPr algn="ctr" defTabSz="308066" hangingPunct="0"/>
            <a:r>
              <a:rPr sz="6000" kern="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Cochin"/>
              </a:rPr>
              <a:t>M</a:t>
            </a:r>
            <a:r>
              <a:rPr lang="en-US" altLang="zh-TW" sz="6000" kern="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Cochin"/>
              </a:rPr>
              <a:t>OTIVES</a:t>
            </a:r>
            <a:r>
              <a:rPr lang="en-US" altLang="zh-TW" sz="6000" kern="0" baseline="30000" dirty="0" smtClean="0">
                <a:solidFill>
                  <a:srgbClr val="FFFF00"/>
                </a:solidFill>
                <a:latin typeface="Arial"/>
                <a:ea typeface="微軟正黑體" panose="020B0604030504040204" pitchFamily="34" charset="-120"/>
                <a:cs typeface="Arial"/>
                <a:sym typeface="Abadi MT Condensed Extra Bold"/>
              </a:rPr>
              <a:t>®</a:t>
            </a:r>
            <a:endParaRPr sz="6000" kern="0" baseline="300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Cochin"/>
            </a:endParaRPr>
          </a:p>
        </p:txBody>
      </p:sp>
      <p:sp>
        <p:nvSpPr>
          <p:cNvPr id="134" name="×"/>
          <p:cNvSpPr txBox="1"/>
          <p:nvPr/>
        </p:nvSpPr>
        <p:spPr>
          <a:xfrm>
            <a:off x="4165039" y="3483211"/>
            <a:ext cx="813925" cy="977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5300">
                <a:solidFill>
                  <a:srgbClr val="212121"/>
                </a:solidFill>
              </a:defRPr>
            </a:lvl1pPr>
          </a:lstStyle>
          <a:p>
            <a:pPr algn="ctr" defTabSz="308066" hangingPunct="0"/>
            <a:r>
              <a:rPr sz="6000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chin"/>
              </a:rPr>
              <a:t>× </a:t>
            </a:r>
          </a:p>
        </p:txBody>
      </p:sp>
    </p:spTree>
    <p:extLst>
      <p:ext uri="{BB962C8B-B14F-4D97-AF65-F5344CB8AC3E}">
        <p14:creationId xmlns:p14="http://schemas.microsoft.com/office/powerpoint/2010/main" val="39052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7" b="15997"/>
          <a:stretch/>
        </p:blipFill>
        <p:spPr>
          <a:xfrm flipH="1">
            <a:off x="3640" y="0"/>
            <a:ext cx="9140360" cy="4733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455900"/>
            <a:ext cx="9144000" cy="1531942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46C4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1569" y="3121192"/>
            <a:ext cx="6589168" cy="731919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莫蒂膚</a:t>
            </a:r>
            <a:r>
              <a:rPr lang="en-US" altLang="zh-TW" sz="3600" b="1" baseline="30000" dirty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r>
              <a:rPr lang="en-US" altLang="zh-TW" sz="3600" b="1" dirty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30</a:t>
            </a:r>
            <a:r>
              <a:rPr lang="zh-TW" altLang="en-US" sz="3600" b="1" dirty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天</a:t>
            </a:r>
            <a:r>
              <a:rPr lang="en-US" altLang="zh-TW" sz="3600" b="1" dirty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-30</a:t>
            </a:r>
            <a:r>
              <a:rPr lang="zh-TW" altLang="en-US" sz="3600" b="1" dirty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妝 銷售競賽</a:t>
            </a:r>
            <a:endParaRPr lang="en-US" sz="3600" b="1" dirty="0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410" y="1311073"/>
            <a:ext cx="5308654" cy="1821596"/>
          </a:xfrm>
          <a:prstGeom prst="rect">
            <a:avLst/>
          </a:prstGeom>
        </p:spPr>
      </p:pic>
      <p:pic>
        <p:nvPicPr>
          <p:cNvPr id="9" name="image1.png" descr="Untitled-2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707035"/>
            <a:ext cx="9144000" cy="4541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880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ormal">
  <a:themeElements>
    <a:clrScheme name="Formal">
      <a:dk1>
        <a:srgbClr val="515151"/>
      </a:dk1>
      <a:lt1>
        <a:srgbClr val="002951"/>
      </a:lt1>
      <a:dk2>
        <a:srgbClr val="53585F"/>
      </a:dk2>
      <a:lt2>
        <a:srgbClr val="DCDEE0"/>
      </a:lt2>
      <a:accent1>
        <a:srgbClr val="6789BA"/>
      </a:accent1>
      <a:accent2>
        <a:srgbClr val="77965C"/>
      </a:accent2>
      <a:accent3>
        <a:srgbClr val="E3B43D"/>
      </a:accent3>
      <a:accent4>
        <a:srgbClr val="D77B43"/>
      </a:accent4>
      <a:accent5>
        <a:srgbClr val="C25756"/>
      </a:accent5>
      <a:accent6>
        <a:srgbClr val="876390"/>
      </a:accent6>
      <a:hlink>
        <a:srgbClr val="0000FF"/>
      </a:hlink>
      <a:folHlink>
        <a:srgbClr val="FF00FF"/>
      </a:folHlink>
    </a:clrScheme>
    <a:fontScheme name="Formal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Fo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3D3E3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515151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10972</TotalTime>
  <Words>1176</Words>
  <Application>Microsoft Office PowerPoint</Application>
  <PresentationFormat>如螢幕大小 (16:9)</PresentationFormat>
  <Paragraphs>156</Paragraphs>
  <Slides>24</Slides>
  <Notes>5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24</vt:i4>
      </vt:variant>
    </vt:vector>
  </HeadingPairs>
  <TitlesOfParts>
    <vt:vector size="27" baseType="lpstr">
      <vt:lpstr>Office Theme</vt:lpstr>
      <vt:lpstr>預設簡報設計</vt:lpstr>
      <vt:lpstr>Formal</vt:lpstr>
      <vt:lpstr>PowerPoint 簡報</vt:lpstr>
      <vt:lpstr>2003-2016年全球化妝品市場規模</vt:lpstr>
      <vt:lpstr>2014-2016年全球化妝品分區域銷售規模統計</vt:lpstr>
      <vt:lpstr>彩妝品消費習慣調查</vt:lpstr>
      <vt:lpstr>30天-30妝</vt:lpstr>
      <vt:lpstr>為何要做30天-30妝?</vt:lpstr>
      <vt:lpstr>PowerPoint 簡報</vt:lpstr>
      <vt:lpstr>PowerPoint 簡報</vt:lpstr>
      <vt:lpstr>莫蒂膚®30天-30妝 銷售競賽</vt:lpstr>
      <vt:lpstr>PowerPoint 簡報</vt:lpstr>
      <vt:lpstr>PowerPoint 簡報</vt:lpstr>
      <vt:lpstr>PowerPoint 簡報</vt:lpstr>
      <vt:lpstr>PowerPoint 簡報</vt:lpstr>
      <vt:lpstr>PowerPoint 簡報</vt:lpstr>
      <vt:lpstr>莫蒂膚® 新品介紹</vt:lpstr>
      <vt:lpstr>莫蒂膚®亮顏蜜粉 </vt:lpstr>
      <vt:lpstr>莫蒂膚®  HD無瑕定妝蜜粉餅</vt:lpstr>
      <vt:lpstr>莫蒂膚® 夢幻偶像彩盤 </vt:lpstr>
      <vt:lpstr>莫蒂膚® 巨星光采粉底液</vt:lpstr>
      <vt:lpstr>莫蒂膚®修容餅 </vt:lpstr>
      <vt:lpstr>莫蒂膚® 粉妍眼彩</vt:lpstr>
      <vt:lpstr>莫蒂膚® 戀戀雙色唇膏 </vt:lpstr>
      <vt:lpstr>莫蒂膚®  礦妍兩用粉餅</vt:lpstr>
      <vt:lpstr>PowerPoint 簡報</vt:lpstr>
    </vt:vector>
  </TitlesOfParts>
  <Company>Market America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Cellular Laboratories™  De-Aging Body Balm</dc:title>
  <dc:creator>Billy Layton</dc:creator>
  <cp:lastModifiedBy>Patrick Hsieh</cp:lastModifiedBy>
  <cp:revision>196</cp:revision>
  <cp:lastPrinted>2017-10-20T01:15:19Z</cp:lastPrinted>
  <dcterms:created xsi:type="dcterms:W3CDTF">2015-09-24T13:42:51Z</dcterms:created>
  <dcterms:modified xsi:type="dcterms:W3CDTF">2017-10-31T00:19:24Z</dcterms:modified>
</cp:coreProperties>
</file>